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5"/>
  </p:notesMasterIdLst>
  <p:sldIdLst>
    <p:sldId id="388" r:id="rId2"/>
    <p:sldId id="463" r:id="rId3"/>
    <p:sldId id="466" r:id="rId4"/>
    <p:sldId id="461" r:id="rId5"/>
    <p:sldId id="462" r:id="rId6"/>
    <p:sldId id="464" r:id="rId7"/>
    <p:sldId id="432" r:id="rId8"/>
    <p:sldId id="403" r:id="rId9"/>
    <p:sldId id="421" r:id="rId10"/>
    <p:sldId id="426" r:id="rId11"/>
    <p:sldId id="427" r:id="rId12"/>
    <p:sldId id="428" r:id="rId13"/>
    <p:sldId id="429" r:id="rId14"/>
    <p:sldId id="430" r:id="rId15"/>
    <p:sldId id="431" r:id="rId16"/>
    <p:sldId id="467" r:id="rId17"/>
    <p:sldId id="404" r:id="rId18"/>
    <p:sldId id="411" r:id="rId19"/>
    <p:sldId id="407" r:id="rId20"/>
    <p:sldId id="409" r:id="rId21"/>
    <p:sldId id="412" r:id="rId22"/>
    <p:sldId id="414" r:id="rId23"/>
    <p:sldId id="419" r:id="rId24"/>
    <p:sldId id="422" r:id="rId25"/>
    <p:sldId id="433" r:id="rId26"/>
    <p:sldId id="434" r:id="rId27"/>
    <p:sldId id="435" r:id="rId28"/>
    <p:sldId id="436" r:id="rId29"/>
    <p:sldId id="465" r:id="rId30"/>
    <p:sldId id="450" r:id="rId31"/>
    <p:sldId id="451" r:id="rId32"/>
    <p:sldId id="437" r:id="rId33"/>
    <p:sldId id="438" r:id="rId34"/>
    <p:sldId id="439" r:id="rId35"/>
    <p:sldId id="440" r:id="rId36"/>
    <p:sldId id="444" r:id="rId37"/>
    <p:sldId id="442" r:id="rId38"/>
    <p:sldId id="441" r:id="rId39"/>
    <p:sldId id="443" r:id="rId40"/>
    <p:sldId id="445" r:id="rId41"/>
    <p:sldId id="447" r:id="rId42"/>
    <p:sldId id="448" r:id="rId43"/>
    <p:sldId id="449" r:id="rId44"/>
    <p:sldId id="457" r:id="rId45"/>
    <p:sldId id="454" r:id="rId46"/>
    <p:sldId id="455" r:id="rId47"/>
    <p:sldId id="456" r:id="rId48"/>
    <p:sldId id="452" r:id="rId49"/>
    <p:sldId id="453" r:id="rId50"/>
    <p:sldId id="458" r:id="rId51"/>
    <p:sldId id="446" r:id="rId52"/>
    <p:sldId id="460" r:id="rId53"/>
    <p:sldId id="459" r:id="rId5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A"/>
    <a:srgbClr val="004165"/>
    <a:srgbClr val="A9B2B1"/>
    <a:srgbClr val="800000"/>
    <a:srgbClr val="C6D5D7"/>
    <a:srgbClr val="DCEAEA"/>
    <a:srgbClr val="EBFDFF"/>
    <a:srgbClr val="ECFCFE"/>
    <a:srgbClr val="D9EFF8"/>
    <a:srgbClr val="EC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04" autoAdjust="0"/>
  </p:normalViewPr>
  <p:slideViewPr>
    <p:cSldViewPr showGuides="1">
      <p:cViewPr varScale="1">
        <p:scale>
          <a:sx n="85" d="100"/>
          <a:sy n="85" d="100"/>
        </p:scale>
        <p:origin x="-1426" y="-77"/>
      </p:cViewPr>
      <p:guideLst>
        <p:guide orient="horz" pos="1008"/>
        <p:guide pos="19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71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4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4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5"/>
            <a:ext cx="3048000" cy="694947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Presentation Subtitle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6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6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 smtClean="0"/>
              <a:t>Level One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78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14301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14301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14301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666" r:id="rId3"/>
    <p:sldLayoutId id="2147483740" r:id="rId4"/>
    <p:sldLayoutId id="2147483744" r:id="rId5"/>
    <p:sldLayoutId id="2147483745" r:id="rId6"/>
    <p:sldLayoutId id="2147483736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Year Public Relations Plan</a:t>
            </a:r>
            <a:br>
              <a:rPr lang="en-US" dirty="0" smtClean="0"/>
            </a:br>
            <a:r>
              <a:rPr lang="en-US" dirty="0" smtClean="0"/>
              <a:t>June 2020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>
          <a:xfrm>
            <a:off x="1600200" y="4724400"/>
            <a:ext cx="5848350" cy="914400"/>
          </a:xfrm>
        </p:spPr>
        <p:txBody>
          <a:bodyPr/>
          <a:lstStyle/>
          <a:p>
            <a:r>
              <a:rPr lang="en-US" dirty="0" smtClean="0"/>
              <a:t>PRM 2019-2020 – Lloyd Gwilliam DTM/PDIR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61722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Where do we focus our </a:t>
            </a:r>
            <a:r>
              <a:rPr lang="en-US" kern="0" dirty="0" smtClean="0"/>
              <a:t>PR efforts</a:t>
            </a:r>
            <a:r>
              <a:rPr lang="en-US" kern="0" dirty="0" smtClean="0"/>
              <a:t>?</a:t>
            </a:r>
          </a:p>
        </p:txBody>
      </p:sp>
      <p:pic>
        <p:nvPicPr>
          <p:cNvPr id="3076" name="Picture 4" descr="C:\Users\bob\AppData\Local\Microsoft\Windows\INetCache\IE\PL1F2GY6\1024px-Emergency_door_icon.sv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061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13716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/>
              <a:t>Convince people </a:t>
            </a:r>
            <a:r>
              <a:rPr lang="en-US" sz="3600" kern="0" dirty="0" smtClean="0"/>
              <a:t>to join?</a:t>
            </a:r>
          </a:p>
          <a:p>
            <a:endParaRPr lang="en-US" sz="3600" kern="0" dirty="0" smtClean="0"/>
          </a:p>
          <a:p>
            <a:r>
              <a:rPr lang="en-US" sz="3600" kern="0" dirty="0" smtClean="0"/>
              <a:t>Or </a:t>
            </a:r>
            <a:r>
              <a:rPr lang="en-US" sz="3600" kern="0" dirty="0"/>
              <a:t>stop </a:t>
            </a:r>
            <a:r>
              <a:rPr lang="en-US" sz="3600" kern="0" dirty="0" smtClean="0"/>
              <a:t>them </a:t>
            </a:r>
            <a:r>
              <a:rPr lang="en-US" sz="3600" kern="0" dirty="0"/>
              <a:t>from leaving?</a:t>
            </a:r>
          </a:p>
        </p:txBody>
      </p:sp>
    </p:spTree>
    <p:extLst>
      <p:ext uri="{BB962C8B-B14F-4D97-AF65-F5344CB8AC3E}">
        <p14:creationId xmlns:p14="http://schemas.microsoft.com/office/powerpoint/2010/main" val="514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753" y="533402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 Goals (as per TI WHQ)</a:t>
            </a:r>
            <a:endParaRPr lang="en-US" sz="3200" b="1" u="sng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endParaRPr lang="en-US" sz="28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Generate </a:t>
            </a:r>
            <a:r>
              <a:rPr lang="en-US" sz="28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positive awareness of the Toastmasters brand.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Keep </a:t>
            </a:r>
            <a:r>
              <a:rPr lang="en-US" sz="28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the public (external audience) and members (internal audience) informed.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r>
              <a:rPr lang="en-US" sz="360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Good public relations will </a:t>
            </a:r>
            <a:r>
              <a:rPr lang="en-US" sz="36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build </a:t>
            </a:r>
            <a:r>
              <a:rPr lang="en-US" sz="36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membership</a:t>
            </a:r>
            <a:r>
              <a:rPr lang="en-US" sz="36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, gain </a:t>
            </a:r>
            <a:r>
              <a:rPr lang="en-US" sz="36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public </a:t>
            </a:r>
            <a:r>
              <a:rPr lang="en-US" sz="36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recognition </a:t>
            </a:r>
            <a:r>
              <a:rPr lang="en-US" sz="36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and help </a:t>
            </a:r>
            <a:r>
              <a:rPr lang="en-US" sz="36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retain members.</a:t>
            </a:r>
            <a:endParaRPr lang="en-US" sz="36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ow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23365"/>
            <a:ext cx="84642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7239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Sounds like everything for everyone</a:t>
            </a:r>
            <a:endParaRPr lang="en-US" sz="24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Hence the Multi Year </a:t>
            </a:r>
            <a:r>
              <a:rPr lang="en-US" sz="32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PR Plan</a:t>
            </a:r>
            <a:endParaRPr lang="en-US" sz="32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endParaRPr lang="en-US" sz="32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endParaRPr lang="en-US" sz="32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Focused</a:t>
            </a:r>
          </a:p>
          <a:p>
            <a:endParaRPr lang="en-US" sz="28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Locally driven (D64)</a:t>
            </a:r>
          </a:p>
          <a:p>
            <a:endParaRPr lang="en-US" sz="28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ROI – effort vs $</a:t>
            </a:r>
          </a:p>
          <a:p>
            <a:endParaRPr lang="en-US" sz="28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Consistent “brand” promotion</a:t>
            </a:r>
          </a:p>
          <a:p>
            <a:endParaRPr lang="en-US" sz="2800" b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Merge into a District wide strategy</a:t>
            </a:r>
            <a:endParaRPr lang="en-US" sz="20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19201"/>
            <a:ext cx="4075079" cy="2728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2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Even while dealing with Identity/Brand slippage</a:t>
            </a:r>
            <a:endParaRPr lang="en-US" sz="2000" b="1" kern="0" dirty="0">
              <a:solidFill>
                <a:schemeClr val="tx2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9" y="1219201"/>
            <a:ext cx="3581399" cy="1429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7" y="2877101"/>
            <a:ext cx="5542056" cy="1200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2" descr="Toastmasters International -Partner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" name="AutoShape 4" descr="Toastmasters International -Partn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90" y="4415117"/>
            <a:ext cx="2807074" cy="1023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Toastmasters &amp; Rotaria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7" y="5715001"/>
            <a:ext cx="2667000" cy="951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clubrunner.blob.core.windows.net/00000050156/Images/image_20200210-19580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7" y="4419600"/>
            <a:ext cx="3959225" cy="1026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2" y="1219199"/>
            <a:ext cx="1635645" cy="1429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4895290" y="1667208"/>
            <a:ext cx="211511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Left Arrow 15"/>
          <p:cNvSpPr/>
          <p:nvPr/>
        </p:nvSpPr>
        <p:spPr>
          <a:xfrm rot="19104364">
            <a:off x="6874789" y="2935471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74447" y="2544902"/>
            <a:ext cx="8683625" cy="3170099"/>
          </a:xfrm>
          <a:prstGeom prst="rect">
            <a:avLst/>
          </a:prstGeom>
          <a:solidFill>
            <a:schemeClr val="bg1"/>
          </a:solidFill>
          <a:ln w="825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Even as the Board is amending Policy 5.0 (Dec 18, 2019 Board Meeting)</a:t>
            </a:r>
          </a:p>
          <a:p>
            <a:endParaRPr lang="en-CA" sz="2000" b="1" dirty="0"/>
          </a:p>
          <a:p>
            <a:r>
              <a:rPr lang="en-US" sz="2000" b="1" dirty="0" smtClean="0"/>
              <a:t>1. The </a:t>
            </a:r>
            <a:r>
              <a:rPr lang="en-US" sz="2000" b="1" dirty="0"/>
              <a:t>Toastmasters International Board of Directors may authorize </a:t>
            </a:r>
            <a:r>
              <a:rPr lang="en-US" sz="2000" b="1" dirty="0" smtClean="0"/>
              <a:t>the establishment </a:t>
            </a:r>
            <a:r>
              <a:rPr lang="en-US" sz="2000" b="1" dirty="0"/>
              <a:t>of alliances between Toastmasters International and </a:t>
            </a:r>
            <a:r>
              <a:rPr lang="en-US" sz="2000" b="1" dirty="0" smtClean="0"/>
              <a:t>other </a:t>
            </a:r>
            <a:r>
              <a:rPr lang="en-CA" sz="2000" b="1" dirty="0" smtClean="0"/>
              <a:t>organizations.</a:t>
            </a:r>
          </a:p>
          <a:p>
            <a:endParaRPr lang="en-CA" sz="2000" b="1" dirty="0"/>
          </a:p>
          <a:p>
            <a:r>
              <a:rPr lang="en-US" sz="2000" b="1" dirty="0" smtClean="0"/>
              <a:t>6. When </a:t>
            </a:r>
            <a:r>
              <a:rPr lang="en-US" sz="2000" b="1" dirty="0"/>
              <a:t>Toastmasters International cooperates with other organizations, </a:t>
            </a:r>
            <a:r>
              <a:rPr lang="en-US" sz="2000" b="1" dirty="0" smtClean="0"/>
              <a:t>the </a:t>
            </a:r>
            <a:r>
              <a:rPr lang="en-US" sz="2000" b="1" dirty="0"/>
              <a:t>separate identity of Toastmasters </a:t>
            </a:r>
            <a:r>
              <a:rPr lang="en-US" sz="2000" b="1" dirty="0" smtClean="0"/>
              <a:t>International must be </a:t>
            </a:r>
            <a:r>
              <a:rPr lang="en-CA" sz="2000" b="1" dirty="0" smtClean="0"/>
              <a:t>maintained</a:t>
            </a:r>
            <a:r>
              <a:rPr lang="en-CA" sz="2000" b="1" dirty="0"/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8" y="3352800"/>
            <a:ext cx="8331683" cy="18042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905000"/>
            <a:ext cx="7463425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30" y="381001"/>
            <a:ext cx="6992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We need to focus on “who we are” within this organization</a:t>
            </a:r>
            <a:endParaRPr lang="en-CA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10000" y="1581330"/>
            <a:ext cx="1905000" cy="222867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3886200"/>
            <a:ext cx="7846285" cy="1819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8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80420"/>
            <a:ext cx="6565802" cy="1510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6565802" cy="1522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7766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What do you like better?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00600"/>
            <a:ext cx="6570784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647" y="1524000"/>
            <a:ext cx="76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2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0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 distribution takes us in </a:t>
            </a:r>
            <a:r>
              <a:rPr lang="en-CA" dirty="0" smtClean="0"/>
              <a:t>many</a:t>
            </a:r>
            <a:r>
              <a:rPr lang="en-CA" dirty="0" smtClean="0"/>
              <a:t> </a:t>
            </a:r>
            <a:r>
              <a:rPr lang="en-CA" dirty="0" smtClean="0"/>
              <a:t>directions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41929"/>
            <a:ext cx="2514600" cy="5078313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 smtClean="0"/>
              <a:t>INTERNAL</a:t>
            </a:r>
          </a:p>
          <a:p>
            <a:pPr algn="ctr"/>
            <a:endParaRPr lang="en-CA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Special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Monthly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News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Club Anniversaries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e-Newsletter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Facebook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Facebook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MeetUP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YouTube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541933"/>
            <a:ext cx="2514600" cy="5078313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 smtClean="0">
                <a:solidFill>
                  <a:schemeClr val="bg1"/>
                </a:solidFill>
              </a:rPr>
              <a:t>EXTERNAL</a:t>
            </a:r>
          </a:p>
          <a:p>
            <a:pPr algn="ctr"/>
            <a:endParaRPr lang="en-CA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Special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Monthly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News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Club Anniversaries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Contests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Contest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e-Newsletter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Facebook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Facebook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MeetUp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YouTube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276600" y="2971800"/>
            <a:ext cx="2667000" cy="533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25908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39624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41910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47244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15000" y="31242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6400800"/>
            <a:ext cx="2819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APPS we could add to that </a:t>
            </a:r>
            <a:r>
              <a:rPr lang="en-US" dirty="0" smtClean="0"/>
              <a:t>extensive list </a:t>
            </a:r>
            <a:r>
              <a:rPr lang="en-US" dirty="0" smtClean="0"/>
              <a:t>….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3366627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Pinterest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Snapchat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WhatsApp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WeChat</a:t>
            </a:r>
            <a:endParaRPr lang="en-CA" sz="2800" dirty="0">
              <a:solidFill>
                <a:schemeClr val="tx2">
                  <a:lumMod val="65000"/>
                  <a:lumOff val="3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TikTok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And others…..But</a:t>
            </a:r>
          </a:p>
          <a:p>
            <a:endParaRPr lang="en-CA" sz="2400" b="1" dirty="0" smtClean="0">
              <a:solidFill>
                <a:schemeClr val="tx2">
                  <a:lumMod val="65000"/>
                  <a:lumOff val="3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2362201"/>
            <a:ext cx="848981" cy="8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84" y="2895395"/>
            <a:ext cx="1026459" cy="10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66" y="4289147"/>
            <a:ext cx="1030883" cy="10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82" y="1584371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12" y="3657601"/>
            <a:ext cx="871156" cy="8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84371"/>
            <a:ext cx="990600" cy="9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42" y="4333903"/>
            <a:ext cx="958608" cy="9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393"/>
            <a:ext cx="914400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But are </a:t>
            </a:r>
            <a:r>
              <a:rPr lang="en-US" sz="3000" dirty="0" smtClean="0"/>
              <a:t>we focused on where the fish are?</a:t>
            </a:r>
            <a:endParaRPr lang="en-US" sz="3000" dirty="0"/>
          </a:p>
        </p:txBody>
      </p:sp>
      <p:pic>
        <p:nvPicPr>
          <p:cNvPr id="5124" name="Picture 4" descr="Image result for fish jumping to other bow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3889"/>
            <a:ext cx="8229600" cy="51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0895"/>
            <a:ext cx="1555649" cy="1298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08412" y="101301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District 64 Toastmasters </a:t>
            </a:r>
          </a:p>
          <a:p>
            <a:r>
              <a:rPr lang="en-CA" dirty="0" smtClean="0"/>
              <a:t>Public Relations Manager 2019 - 2020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 smtClean="0"/>
              <a:t>Videos since June 2018 for promotion &amp; load YouTube channel content: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Special events (Fall Rally, TLI, Conventions)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District Meetings, #</a:t>
            </a:r>
            <a:r>
              <a:rPr lang="en-CA" dirty="0" err="1" smtClean="0"/>
              <a:t>MyWhy</a:t>
            </a:r>
            <a:r>
              <a:rPr lang="en-CA" dirty="0" smtClean="0"/>
              <a:t> &amp; District announcements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Toastmasters Week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Thank you to Education Minister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Region Advisor Visits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Etc.</a:t>
            </a:r>
          </a:p>
          <a:p>
            <a:pPr lvl="1"/>
            <a:endParaRPr lang="en-CA" dirty="0" smtClean="0"/>
          </a:p>
          <a:p>
            <a:pPr marL="285750" indent="-285750">
              <a:buFontTx/>
              <a:buChar char="-"/>
            </a:pPr>
            <a:r>
              <a:rPr lang="en-CA" dirty="0" smtClean="0"/>
              <a:t>e-Newsletter since November 2018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 smtClean="0"/>
              <a:t>Admin for Facebook Group &amp; Facebook Page June 2019 to current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 smtClean="0"/>
              <a:t>My past Multi Year Plans were more Fleet focused (CP &amp; City of Calgary)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Trucks, Cars, Vans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Tractors, Mowers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Rail Equipment</a:t>
            </a:r>
          </a:p>
          <a:p>
            <a:pPr marL="742950" lvl="1" indent="-285750">
              <a:buFontTx/>
              <a:buChar char="-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39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Facebook Group vs Page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3046988"/>
          </a:xfrm>
          <a:solidFill>
            <a:srgbClr val="0070C0">
              <a:alpha val="4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CA" b="1" u="sng" kern="120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FB GROUP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b="1" u="sng" kern="1200" dirty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283 members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Members can post content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Cannot be </a:t>
            </a:r>
            <a:r>
              <a:rPr lang="en-CA" kern="120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“shared” </a:t>
            </a:r>
            <a:endParaRPr lang="en-CA" kern="1200" dirty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kern="120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Well </a:t>
            </a:r>
            <a:r>
              <a:rPr lang="en-CA" kern="1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visited by members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Fairly </a:t>
            </a:r>
            <a:r>
              <a:rPr lang="en-CA" kern="120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established</a:t>
            </a:r>
            <a:endParaRPr lang="en-CA" b="1" u="sng" kern="1200" dirty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4400" y="1541929"/>
            <a:ext cx="4002741" cy="419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 algn="ctr">
              <a:buFont typeface="ArialUnicodeMS" charset="0"/>
              <a:buNone/>
            </a:pPr>
            <a:r>
              <a:rPr lang="en-CA" sz="2600" b="1" u="sng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 PAGE</a:t>
            </a:r>
          </a:p>
          <a:p>
            <a:pPr marL="0" indent="0" algn="ctr">
              <a:buFont typeface="ArialUnicodeMS" charset="0"/>
              <a:buNone/>
            </a:pPr>
            <a:endParaRPr lang="en-CA" sz="2800" b="1" u="sng" kern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340 followers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Only Admin posts content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Anyone can comment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Can be “shared” to the world</a:t>
            </a:r>
          </a:p>
          <a:p>
            <a:pPr marL="0" indent="0">
              <a:buNone/>
            </a:pPr>
            <a:endParaRPr lang="en-CA" kern="0" dirty="0">
              <a:solidFill>
                <a:schemeClr val="bg1"/>
              </a:solidFill>
            </a:endParaRPr>
          </a:p>
          <a:p>
            <a:pPr marL="398462" lvl="1" indent="0">
              <a:buNone/>
            </a:pPr>
            <a:r>
              <a:rPr lang="en-CA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more content and member sharing.</a:t>
            </a:r>
            <a:endParaRPr lang="en-CA" sz="1600" i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C:\Users\bob\AppData\Local\Microsoft\Windows\INetCache\IE\RAD1A0L1\3883340152_f45b377f9d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9649"/>
            <a:ext cx="2590800" cy="18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District Website vs Blog Site</a:t>
            </a:r>
            <a:endParaRPr lang="en-US" sz="3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04156"/>
            <a:ext cx="3962400" cy="3272645"/>
          </a:xfrm>
          <a:prstGeom prst="rect">
            <a:avLst/>
          </a:prstGeom>
          <a:solidFill>
            <a:srgbClr val="0070C0">
              <a:alpha val="41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 algn="ctr">
              <a:buFont typeface="ArialUnicodeMS" charset="0"/>
              <a:buNone/>
            </a:pPr>
            <a:r>
              <a:rPr lang="en-CA" sz="28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0" indent="0" algn="ctr">
              <a:buFont typeface="ArialUnicodeMS" charset="0"/>
              <a:buNone/>
            </a:pPr>
            <a:endParaRPr lang="en-CA" sz="2800" b="1" u="sng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District business focused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“Join Us” page appears to be only item dedicated to public</a:t>
            </a:r>
            <a:endParaRPr lang="en-CA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724400" y="1617603"/>
            <a:ext cx="3962400" cy="4097397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CA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</a:p>
          <a:p>
            <a:pPr marL="0" indent="0" algn="ctr">
              <a:buNone/>
            </a:pPr>
            <a:endParaRPr lang="en-CA" sz="2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of interest to members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capacity not explored</a:t>
            </a:r>
          </a:p>
          <a:p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content generators and more member sharing</a:t>
            </a:r>
          </a:p>
          <a:p>
            <a:pPr marL="0" indent="0">
              <a:buNone/>
            </a:pPr>
            <a:endParaRPr lang="en-CA" b="1" i="1" dirty="0" smtClean="0"/>
          </a:p>
        </p:txBody>
      </p:sp>
      <p:pic>
        <p:nvPicPr>
          <p:cNvPr id="4098" name="Picture 2" descr="C:\Users\bob\AppData\Local\Microsoft\Windows\INetCache\IE\RAD1A0L1\3883340152_f45b377f9d_z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4" y="5029200"/>
            <a:ext cx="2312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Meetup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4156"/>
            <a:ext cx="8229600" cy="144384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600" dirty="0"/>
              <a:t>Great tool for reaching out to external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600" dirty="0" smtClean="0"/>
              <a:t>Not sure we are focused </a:t>
            </a:r>
            <a:r>
              <a:rPr lang="en-CA" sz="2600" dirty="0"/>
              <a:t>correctly </a:t>
            </a:r>
          </a:p>
          <a:p>
            <a:pPr marL="0" indent="0">
              <a:buNone/>
            </a:pPr>
            <a:endParaRPr lang="en-CA" sz="2600" i="1" dirty="0" smtClean="0"/>
          </a:p>
          <a:p>
            <a:pPr marL="0" indent="0">
              <a:buNone/>
            </a:pPr>
            <a:r>
              <a:rPr lang="en-CA" sz="2600" i="1" dirty="0" smtClean="0"/>
              <a:t>NEED – to develop District Strategy (1 vs many)</a:t>
            </a:r>
            <a:endParaRPr lang="en-CA" sz="2600" i="1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8600" y="3317325"/>
            <a:ext cx="8610600" cy="6450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Twitter</a:t>
            </a:r>
            <a:endParaRPr lang="en-US" kern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9100" y="3962400"/>
            <a:ext cx="8229600" cy="18695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sz="2200" kern="0" dirty="0" smtClean="0"/>
              <a:t>Good tool for reaching out to external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200" kern="0" dirty="0" smtClean="0"/>
              <a:t>Can relay content from Toastmasters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200" kern="0" dirty="0" smtClean="0"/>
              <a:t>Need local content as well</a:t>
            </a:r>
          </a:p>
          <a:p>
            <a:endParaRPr lang="en-CA" sz="2200" kern="0" dirty="0" smtClean="0"/>
          </a:p>
          <a:p>
            <a:pPr marL="0" indent="0">
              <a:buNone/>
            </a:pPr>
            <a:r>
              <a:rPr lang="en-CA" sz="2200" i="1" kern="0" dirty="0" smtClean="0"/>
              <a:t>NEED - to market more to grow following</a:t>
            </a:r>
          </a:p>
          <a:p>
            <a:endParaRPr lang="en-CA" kern="0" dirty="0" smtClean="0"/>
          </a:p>
          <a:p>
            <a:endParaRPr lang="en-CA" kern="0" dirty="0" smtClean="0"/>
          </a:p>
          <a:p>
            <a:endParaRPr lang="en-CA" kern="0" dirty="0"/>
          </a:p>
        </p:txBody>
      </p:sp>
      <p:pic>
        <p:nvPicPr>
          <p:cNvPr id="7170" name="Picture 2" descr="C:\Users\bob\AppData\Local\Microsoft\Windows\INetCache\IE\M33L3VCF\5727273954_fc6846ae01_z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87" y="3200400"/>
            <a:ext cx="414831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114808"/>
            <a:ext cx="129182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6114808"/>
            <a:ext cx="1756663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smtClean="0"/>
              <a:t>Traditional Media – involving “news releases”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4156"/>
            <a:ext cx="5029200" cy="197724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Radio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Newspaper, magazines</a:t>
            </a:r>
          </a:p>
          <a:p>
            <a:pPr marL="0" indent="0">
              <a:buNone/>
            </a:pPr>
            <a:endParaRPr lang="en-CA" b="1" i="1" dirty="0" smtClean="0"/>
          </a:p>
          <a:p>
            <a:pPr marL="0" indent="0">
              <a:buNone/>
            </a:pPr>
            <a:r>
              <a:rPr lang="en-CA" i="1" dirty="0" smtClean="0"/>
              <a:t>NEED - to develop larger list of contacts, build </a:t>
            </a:r>
            <a:r>
              <a:rPr lang="en-CA" i="1" dirty="0" smtClean="0"/>
              <a:t>relationships over time</a:t>
            </a:r>
            <a:endParaRPr lang="en-CA" i="1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8195" name="Picture 3" descr="C:\Users\bob\AppData\Local\Microsoft\Windows\INetCache\IE\WM7IS1XU\fishing-gear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70" y="3581400"/>
            <a:ext cx="5338233" cy="28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ach a man to fi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does our fishing boat take us?</a:t>
            </a:r>
            <a:endParaRPr lang="en-CA" dirty="0"/>
          </a:p>
        </p:txBody>
      </p:sp>
      <p:pic>
        <p:nvPicPr>
          <p:cNvPr id="5122" name="Picture 2" descr="C:\Users\bob\AppData\Local\Microsoft\Windows\INetCache\IE\PL1F2GY6\150208169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83" y="4343400"/>
            <a:ext cx="37930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ob\AppData\Local\Microsoft\Windows\INetCache\IE\PL1F2GY6\1018px-Globe_Atlantic.sv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37759"/>
            <a:ext cx="21210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497"/>
            <a:ext cx="2805112" cy="27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3116" y="4572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The members</a:t>
            </a:r>
            <a:endParaRPr lang="en-C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26228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The Club</a:t>
            </a:r>
            <a:endParaRPr lang="en-C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2" y="2404504"/>
            <a:ext cx="1746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The world</a:t>
            </a:r>
            <a:endParaRPr lang="en-CA" sz="2000" b="1" dirty="0"/>
          </a:p>
        </p:txBody>
      </p:sp>
      <p:sp>
        <p:nvSpPr>
          <p:cNvPr id="5" name="Left-Right-Up Arrow 4"/>
          <p:cNvSpPr/>
          <p:nvPr/>
        </p:nvSpPr>
        <p:spPr>
          <a:xfrm rot="10800000">
            <a:off x="3234017" y="1981200"/>
            <a:ext cx="3124200" cy="2137055"/>
          </a:xfrm>
          <a:prstGeom prst="leftRightUpArrow">
            <a:avLst>
              <a:gd name="adj1" fmla="val 25000"/>
              <a:gd name="adj2" fmla="val 2598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33476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PR efforts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910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382000" cy="5638801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</a:rPr>
              <a:t>Who</a:t>
            </a:r>
            <a:br>
              <a:rPr lang="en-CA" sz="6000" dirty="0" smtClean="0">
                <a:solidFill>
                  <a:schemeClr val="bg1"/>
                </a:solidFill>
              </a:rPr>
            </a:br>
            <a:r>
              <a:rPr lang="en-CA" sz="6000" dirty="0" smtClean="0">
                <a:solidFill>
                  <a:schemeClr val="bg1"/>
                </a:solidFill>
              </a:rPr>
              <a:t>What</a:t>
            </a:r>
            <a:br>
              <a:rPr lang="en-CA" sz="6000" dirty="0" smtClean="0">
                <a:solidFill>
                  <a:schemeClr val="bg1"/>
                </a:solidFill>
              </a:rPr>
            </a:br>
            <a:r>
              <a:rPr lang="en-CA" sz="6000" dirty="0" smtClean="0">
                <a:solidFill>
                  <a:schemeClr val="bg1"/>
                </a:solidFill>
              </a:rPr>
              <a:t>Where</a:t>
            </a:r>
            <a:br>
              <a:rPr lang="en-CA" sz="6000" dirty="0" smtClean="0">
                <a:solidFill>
                  <a:schemeClr val="bg1"/>
                </a:solidFill>
              </a:rPr>
            </a:br>
            <a:r>
              <a:rPr lang="en-CA" sz="6000" dirty="0" smtClean="0">
                <a:solidFill>
                  <a:schemeClr val="bg1"/>
                </a:solidFill>
              </a:rPr>
              <a:t>When</a:t>
            </a:r>
            <a:br>
              <a:rPr lang="en-CA" sz="6000" dirty="0" smtClean="0">
                <a:solidFill>
                  <a:schemeClr val="bg1"/>
                </a:solidFill>
              </a:rPr>
            </a:br>
            <a:r>
              <a:rPr lang="en-CA" sz="6000" dirty="0" smtClean="0">
                <a:solidFill>
                  <a:schemeClr val="bg1"/>
                </a:solidFill>
              </a:rPr>
              <a:t>Why</a:t>
            </a:r>
            <a:br>
              <a:rPr lang="en-CA" sz="6000" dirty="0" smtClean="0">
                <a:solidFill>
                  <a:schemeClr val="bg1"/>
                </a:solidFill>
              </a:rPr>
            </a:br>
            <a:r>
              <a:rPr lang="en-CA" sz="6000" dirty="0" smtClean="0">
                <a:solidFill>
                  <a:schemeClr val="bg1"/>
                </a:solidFill>
              </a:rPr>
              <a:t>How</a:t>
            </a:r>
            <a:endParaRPr lang="en-CA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38300"/>
            <a:ext cx="4779544" cy="32004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2514600" y="609600"/>
            <a:ext cx="1371600" cy="5257800"/>
          </a:xfrm>
          <a:prstGeom prst="rightBrac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66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 a simple Multi Year PR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Know the product – brand awareness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Establish target market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Set some realistic goals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Develop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Come up with “eye catchers”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Plan communications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Evaluate progress, refocus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Start all over again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Somewhere in there build a budget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2275974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81000" y="3810000"/>
            <a:ext cx="4343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8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1 - Know the product – brand awareness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0235"/>
            <a:ext cx="4953000" cy="3316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90194"/>
            <a:ext cx="8153400" cy="18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45075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Brand Awareness ensures it meets TI specs.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Check with them first!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176462" cy="16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96034"/>
            <a:ext cx="2202672" cy="27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9953"/>
            <a:ext cx="2258575" cy="185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85247"/>
            <a:ext cx="24294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1"/>
            <a:ext cx="2202672" cy="11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18321"/>
            <a:ext cx="8077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What I hope to accomplish tonight:</a:t>
            </a:r>
          </a:p>
          <a:p>
            <a:endParaRPr lang="en-CA" dirty="0" smtClean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Review of current status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General over view of the challenge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Tools/processes we </a:t>
            </a:r>
            <a:r>
              <a:rPr lang="en-CA" sz="2400" dirty="0"/>
              <a:t>currently utilize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7 or 8 </a:t>
            </a:r>
            <a:r>
              <a:rPr lang="en-CA" sz="2400" dirty="0"/>
              <a:t>step plan for Multi Year </a:t>
            </a:r>
            <a:r>
              <a:rPr lang="en-CA" sz="2400" dirty="0" smtClean="0"/>
              <a:t>PR Plan</a:t>
            </a:r>
            <a:endParaRPr lang="en-CA" sz="2400" dirty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Gather some of your thoughts, opinions and </a:t>
            </a:r>
            <a:r>
              <a:rPr lang="en-CA" sz="2400" dirty="0" smtClean="0"/>
              <a:t>ideas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(either tonight, or you sleep on it and provide)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Feel free to interrupt as we go along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I will be sharing this with District Leaders and our Region Advisors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5122" name="Picture 2" descr="C:\Users\bob\AppData\Local\Microsoft\Windows\INetCache\IE\OTFX9WS8\writing-hand-silhouette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019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www.JustHoller.com/multiyear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15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645075"/>
          </a:xfrm>
        </p:spPr>
        <p:txBody>
          <a:bodyPr/>
          <a:lstStyle/>
          <a:p>
            <a:r>
              <a:rPr lang="en-CA" dirty="0" smtClean="0"/>
              <a:t>My first pitch was off target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27451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2018 Winnipeg Fringe Theatre Festival Takes Place July 18 – 2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" name="AutoShape 7" descr="2018 Winnipeg Fringe Theatre Festival Takes Place July 18 – 29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33" name="Picture 9" descr="2018 Winnipeg Fringe Theatre Festival Takes Place July 18 – 29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364379" cy="17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bob\AppData\Local\Microsoft\Windows\INetCache\IE\PL1F2GY6\Cowboy-Hat-PNG-HD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13" y="1905000"/>
            <a:ext cx="4876397" cy="48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D1B24"/>
              </a:clrFrom>
              <a:clrTo>
                <a:srgbClr val="ED1B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70" y="3367087"/>
            <a:ext cx="1569484" cy="137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7" y="414515"/>
            <a:ext cx="7678738" cy="59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second pitch also, but adjustable </a:t>
            </a:r>
            <a:endParaRPr lang="en-CA" dirty="0"/>
          </a:p>
        </p:txBody>
      </p:sp>
      <p:sp>
        <p:nvSpPr>
          <p:cNvPr id="7" name="AutoShape 5" descr="2018 Winnipeg Fringe Theatre Festival Takes Place July 18 – 2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" name="AutoShape 7" descr="2018 Winnipeg Fringe Theatre Festival Takes Place July 18 – 29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523999"/>
            <a:ext cx="3730625" cy="4974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447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Winnipeg</a:t>
            </a:r>
          </a:p>
          <a:p>
            <a:r>
              <a:rPr lang="en-CA" sz="4000" dirty="0" smtClean="0"/>
              <a:t>Community</a:t>
            </a:r>
          </a:p>
          <a:p>
            <a:r>
              <a:rPr lang="en-CA" sz="4000" dirty="0" smtClean="0"/>
              <a:t>Centres</a:t>
            </a:r>
            <a:endParaRPr lang="en-CA" sz="4000" dirty="0"/>
          </a:p>
        </p:txBody>
      </p:sp>
      <p:pic>
        <p:nvPicPr>
          <p:cNvPr id="3075" name="Picture 3" descr="C:\Users\bob\AppData\Local\Microsoft\Windows\INetCache\IE\2SJ78MNH\teachin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9493"/>
            <a:ext cx="3657600" cy="25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04240"/>
            <a:ext cx="70580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2 - Establish target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56"/>
            <a:ext cx="7620000" cy="1062845"/>
          </a:xfrm>
        </p:spPr>
        <p:txBody>
          <a:bodyPr/>
          <a:lstStyle/>
          <a:p>
            <a:r>
              <a:rPr lang="en-CA" dirty="0" smtClean="0"/>
              <a:t>We have seniors locked up pretty well</a:t>
            </a:r>
          </a:p>
          <a:p>
            <a:r>
              <a:rPr lang="en-CA" dirty="0" smtClean="0"/>
              <a:t>For future growth – younger market?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850776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CORPORATE</a:t>
            </a:r>
          </a:p>
          <a:p>
            <a:endParaRPr lang="en-CA" b="1" dirty="0"/>
          </a:p>
          <a:p>
            <a:r>
              <a:rPr lang="en-CA" dirty="0" smtClean="0"/>
              <a:t>Business people</a:t>
            </a:r>
          </a:p>
          <a:p>
            <a:r>
              <a:rPr lang="en-CA" dirty="0" smtClean="0"/>
              <a:t>Working people</a:t>
            </a:r>
          </a:p>
          <a:p>
            <a:r>
              <a:rPr lang="en-CA" dirty="0" smtClean="0"/>
              <a:t>Upward mobile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85077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COMMUNITY</a:t>
            </a:r>
          </a:p>
          <a:p>
            <a:endParaRPr lang="en-CA" b="1" dirty="0"/>
          </a:p>
          <a:p>
            <a:r>
              <a:rPr lang="en-CA" dirty="0" smtClean="0"/>
              <a:t>Family members</a:t>
            </a:r>
          </a:p>
          <a:p>
            <a:r>
              <a:rPr lang="en-CA" dirty="0" smtClean="0"/>
              <a:t>Church members</a:t>
            </a:r>
          </a:p>
          <a:p>
            <a:r>
              <a:rPr lang="en-CA" dirty="0" smtClean="0"/>
              <a:t>Community Associations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464371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WHAT ELSE?</a:t>
            </a:r>
          </a:p>
          <a:p>
            <a:endParaRPr lang="en-CA" b="1" dirty="0"/>
          </a:p>
          <a:p>
            <a:r>
              <a:rPr lang="en-CA" dirty="0" smtClean="0"/>
              <a:t>________________</a:t>
            </a:r>
          </a:p>
          <a:p>
            <a:r>
              <a:rPr lang="en-CA" dirty="0" smtClean="0"/>
              <a:t>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2868705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EDUCATED</a:t>
            </a:r>
          </a:p>
          <a:p>
            <a:endParaRPr lang="en-CA" b="1" dirty="0"/>
          </a:p>
          <a:p>
            <a:r>
              <a:rPr lang="en-CA" dirty="0" smtClean="0"/>
              <a:t>University students</a:t>
            </a:r>
          </a:p>
          <a:p>
            <a:r>
              <a:rPr lang="en-CA" dirty="0" smtClean="0"/>
              <a:t>College students</a:t>
            </a:r>
          </a:p>
          <a:p>
            <a:r>
              <a:rPr lang="en-CA" dirty="0" smtClean="0"/>
              <a:t>Government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6482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MOTIVATED</a:t>
            </a:r>
          </a:p>
          <a:p>
            <a:endParaRPr lang="en-CA" b="1" dirty="0"/>
          </a:p>
          <a:p>
            <a:r>
              <a:rPr lang="en-CA" dirty="0" smtClean="0"/>
              <a:t>Lifelong learners</a:t>
            </a:r>
          </a:p>
          <a:p>
            <a:r>
              <a:rPr lang="en-CA" dirty="0" smtClean="0"/>
              <a:t>Self Employed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9900" y="467061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CONNECTED</a:t>
            </a:r>
          </a:p>
          <a:p>
            <a:endParaRPr lang="en-CA" b="1" dirty="0"/>
          </a:p>
          <a:p>
            <a:r>
              <a:rPr lang="en-CA" dirty="0" smtClean="0"/>
              <a:t>Influencers</a:t>
            </a:r>
          </a:p>
          <a:p>
            <a:r>
              <a:rPr lang="en-CA" dirty="0" smtClean="0"/>
              <a:t>Motivators</a:t>
            </a:r>
          </a:p>
        </p:txBody>
      </p:sp>
    </p:spTree>
    <p:extLst>
      <p:ext uri="{BB962C8B-B14F-4D97-AF65-F5344CB8AC3E}">
        <p14:creationId xmlns:p14="http://schemas.microsoft.com/office/powerpoint/2010/main" val="38922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3 - Set realistic goals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42365" y="1752600"/>
            <a:ext cx="2971800" cy="1815882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5 new clubs</a:t>
            </a:r>
          </a:p>
          <a:p>
            <a:r>
              <a:rPr lang="en-CA" sz="2800" dirty="0" smtClean="0"/>
              <a:t>10% member growth</a:t>
            </a:r>
          </a:p>
          <a:p>
            <a:endParaRPr lang="en-CA" sz="2800" dirty="0"/>
          </a:p>
        </p:txBody>
      </p:sp>
      <p:pic>
        <p:nvPicPr>
          <p:cNvPr id="2053" name="Picture 5" descr="C:\Users\bob\AppData\Local\Microsoft\Windows\INetCache\IE\OTFX9WS8\Goal-PNG-Pic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6" y="3810000"/>
            <a:ext cx="3074619" cy="25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17526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</a:t>
            </a:r>
            <a:r>
              <a:rPr lang="en-CA" dirty="0" smtClean="0"/>
              <a:t>pecific</a:t>
            </a:r>
          </a:p>
          <a:p>
            <a:r>
              <a:rPr lang="en-CA" sz="2400" dirty="0" smtClean="0"/>
              <a:t>M</a:t>
            </a:r>
            <a:r>
              <a:rPr lang="en-CA" dirty="0" smtClean="0"/>
              <a:t>easurable</a:t>
            </a:r>
          </a:p>
          <a:p>
            <a:r>
              <a:rPr lang="en-CA" sz="2400" dirty="0" smtClean="0"/>
              <a:t>A</a:t>
            </a:r>
            <a:r>
              <a:rPr lang="en-CA" dirty="0" smtClean="0"/>
              <a:t>chievable</a:t>
            </a:r>
          </a:p>
          <a:p>
            <a:r>
              <a:rPr lang="en-CA" sz="2400" dirty="0" smtClean="0"/>
              <a:t>R</a:t>
            </a:r>
            <a:r>
              <a:rPr lang="en-CA" dirty="0" smtClean="0"/>
              <a:t>elevant</a:t>
            </a:r>
          </a:p>
          <a:p>
            <a:r>
              <a:rPr lang="en-CA" sz="2400" dirty="0" smtClean="0"/>
              <a:t>T</a:t>
            </a:r>
            <a:r>
              <a:rPr lang="en-CA" dirty="0" smtClean="0"/>
              <a:t>ime Bound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752600"/>
            <a:ext cx="4572000" cy="375487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solidFill>
                  <a:schemeClr val="bg1"/>
                </a:solidFill>
              </a:rPr>
              <a:t>PR FOCUSED</a:t>
            </a:r>
          </a:p>
          <a:p>
            <a:endParaRPr lang="en-CA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2 Major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6 Medium sized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Twitter post every 3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Facebook post every 2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1"/>
                </a:solidFill>
              </a:rPr>
              <a:t>1 New Blog article per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</a:endParaRP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(Example only)</a:t>
            </a:r>
          </a:p>
          <a:p>
            <a:endParaRPr lang="en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4 - Develop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56"/>
            <a:ext cx="8229600" cy="4034645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We will declare the 3</a:t>
            </a:r>
            <a:r>
              <a:rPr lang="en-CA" sz="3200" baseline="30000" dirty="0" smtClean="0">
                <a:solidFill>
                  <a:schemeClr val="bg1"/>
                </a:solidFill>
              </a:rPr>
              <a:t>rd</a:t>
            </a:r>
            <a:r>
              <a:rPr lang="en-CA" sz="3200" dirty="0" smtClean="0">
                <a:solidFill>
                  <a:schemeClr val="bg1"/>
                </a:solidFill>
              </a:rPr>
              <a:t> week in October “Toastmasters Week” </a:t>
            </a:r>
            <a:r>
              <a:rPr lang="en-CA" sz="3200" b="1" dirty="0" smtClean="0">
                <a:solidFill>
                  <a:schemeClr val="bg1"/>
                </a:solidFill>
              </a:rPr>
              <a:t>every year</a:t>
            </a:r>
          </a:p>
          <a:p>
            <a:pPr marL="0" indent="0">
              <a:buClr>
                <a:schemeClr val="bg1"/>
              </a:buClr>
              <a:buNone/>
            </a:pPr>
            <a:endParaRPr lang="en-CA" sz="32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We will hold annual “Toasties” awards handed out at January TLI.</a:t>
            </a:r>
          </a:p>
          <a:p>
            <a:pPr marL="0" indent="0">
              <a:buClr>
                <a:schemeClr val="bg1"/>
              </a:buClr>
              <a:buNone/>
            </a:pPr>
            <a:endParaRPr lang="en-CA" sz="32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CA" sz="3200" dirty="0" smtClean="0">
                <a:solidFill>
                  <a:schemeClr val="bg1"/>
                </a:solidFill>
              </a:rPr>
              <a:t>Events that capture media attention and peak the public’s interest in D64.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5 - Come up with “eye catchers”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438401"/>
            <a:ext cx="4541535" cy="4149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2" y="1488142"/>
            <a:ext cx="4541535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Big Daddy Tazz</a:t>
            </a:r>
          </a:p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Receives District 64’s highest honor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2270" y="1487758"/>
            <a:ext cx="3446929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Easy to promote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Media “may” pick up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Creates energy within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Have lead time to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Should be coordinated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Formula easily repeatable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5 - Come up with “eye catchers”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1"/>
            <a:ext cx="2219315" cy="488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1"/>
            <a:ext cx="381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6 - Plan communications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524000"/>
            <a:ext cx="3962400" cy="2308324"/>
          </a:xfrm>
          <a:prstGeom prst="rect">
            <a:avLst/>
          </a:prstGeom>
          <a:solidFill>
            <a:srgbClr val="0070C0">
              <a:alpha val="42000"/>
            </a:srgb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 typeface="ArialUnicodeMS" charset="0"/>
              <a:buNone/>
            </a:pPr>
            <a:r>
              <a:rPr lang="en-CA" b="1" u="sng" kern="120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INTERNAL</a:t>
            </a:r>
          </a:p>
          <a:p>
            <a:pPr marL="0" indent="0" algn="ctr">
              <a:spcBef>
                <a:spcPct val="0"/>
              </a:spcBef>
              <a:buFont typeface="ArialUnicodeMS" charset="0"/>
              <a:buNone/>
            </a:pPr>
            <a:endParaRPr lang="en-CA" b="1" u="sng" kern="1200" dirty="0" smtClean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e-Newsletter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Social Media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rPr>
              <a:t>Club awareness</a:t>
            </a:r>
            <a:endParaRPr lang="en-CA" dirty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24400" y="1541929"/>
            <a:ext cx="4002741" cy="229039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 algn="ctr">
              <a:buFont typeface="ArialUnicodeMS" charset="0"/>
              <a:buNone/>
            </a:pPr>
            <a:r>
              <a:rPr lang="en-CA" b="1" u="sng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  <a:p>
            <a:pPr marL="0" indent="0" algn="ctr">
              <a:buFont typeface="ArialUnicodeMS" charset="0"/>
              <a:buNone/>
            </a:pPr>
            <a:endParaRPr lang="en-CA" b="1" u="sng" kern="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Media releases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rPr>
              <a:t>Social Media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Develop relationships</a:t>
            </a:r>
            <a:endParaRPr lang="en-CA" sz="2000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9100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Focus on -what to tell them, when to tell them and how to tell them.  Develop a template that is easy to replicate.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005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7 - Evaluate progress, refocus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/>
              <a:t>Measure vs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/>
              <a:t>Adjust if necessary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7170" name="Picture 2" descr="C:\Users\bob\AppData\Local\Microsoft\Windows\INetCache\IE\OTFX9WS8\9191-a-measuring-tape-isolated-on-a-white-background-pv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3581400"/>
            <a:ext cx="3581400" cy="2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ob\AppData\Local\Microsoft\Windows\INetCache\IE\2SJ78MNH\fzn9a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6" y="3041238"/>
            <a:ext cx="4457700" cy="18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 or 1 - Start all over again</a:t>
            </a:r>
            <a:endParaRPr lang="en-CA" dirty="0"/>
          </a:p>
        </p:txBody>
      </p:sp>
      <p:pic>
        <p:nvPicPr>
          <p:cNvPr id="8194" name="Picture 2" descr="C:\Users\bob\AppData\Local\Microsoft\Windows\INetCache\IE\2SJ78MNH\happy_new_year_clipart_2015_(3)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6" y="1447800"/>
            <a:ext cx="7239000" cy="48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ob\AppData\Local\Microsoft\Windows\INetCache\IE\RAD1A0L1\3041590472_69bb8e8ba9_b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6065"/>
            <a:ext cx="2094456" cy="11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b\AppData\Local\Microsoft\Windows\INetCache\IE\2SJ78MNH\5707039014_3b4065d45e_b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153400" cy="43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656" y="1489710"/>
            <a:ext cx="636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 Black" panose="020B0A04020102020204" pitchFamily="34" charset="0"/>
              </a:rPr>
              <a:t>July 1 – new year, keys to the car</a:t>
            </a:r>
            <a:endParaRPr lang="en-CA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Typical PRM Year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784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645075"/>
          </a:xfrm>
        </p:spPr>
        <p:txBody>
          <a:bodyPr/>
          <a:lstStyle/>
          <a:p>
            <a:r>
              <a:rPr lang="en-CA" dirty="0" smtClean="0"/>
              <a:t>Don’t start over, continual growth process</a:t>
            </a:r>
            <a:endParaRPr lang="en-CA" dirty="0"/>
          </a:p>
        </p:txBody>
      </p:sp>
      <p:pic>
        <p:nvPicPr>
          <p:cNvPr id="3075" name="Picture 3" descr="C:\Users\bob\AppData\Local\Microsoft\Windows\INetCache\IE\PL1F2GY6\Off_they_go._There_had_been_a_false_start_and_the_runner_was_shown_a_great_big_red_card_then_marched_off._So_mean._(7745214550)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3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660995"/>
            <a:ext cx="7888941" cy="1323439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bg1"/>
                </a:solidFill>
              </a:rPr>
              <a:t> Multi Year Plan!</a:t>
            </a:r>
            <a:endParaRPr lang="en-C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ob\AppData\Local\Microsoft\Windows\INetCache\IE\RAD1A0L1\1200px-Keeler_Oak_Tree_-_distance_photo,_May_201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220200" cy="72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5105400" cy="533401"/>
          </a:xfrm>
          <a:solidFill>
            <a:schemeClr val="bg1">
              <a:lumMod val="95000"/>
              <a:alpha val="78000"/>
            </a:schemeClr>
          </a:solidFill>
          <a:ln w="34925"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Continual Growth Process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114800"/>
            <a:ext cx="4953000" cy="2438400"/>
          </a:xfrm>
          <a:solidFill>
            <a:schemeClr val="tx1">
              <a:alpha val="94000"/>
            </a:schemeClr>
          </a:solidFill>
          <a:ln w="254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contacts &amp; relationships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consistency of events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starts to expect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internal club energy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successes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 vs Advertising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56"/>
            <a:ext cx="8382000" cy="12152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Advertising costs money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Public Relations not so much – investment of time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7200" y="2895601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Some advertising history:</a:t>
            </a:r>
            <a:endParaRPr lang="en-CA" sz="2400" dirty="0">
              <a:solidFill>
                <a:schemeClr val="tx2">
                  <a:lumMod val="65000"/>
                  <a:lumOff val="3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Business Magazine Brandon - $500 in 2020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Rotary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Career Symposium </a:t>
            </a: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Winnipeg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- $</a:t>
            </a: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1.9k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 2020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Billboard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Campaign </a:t>
            </a: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Winnipeg –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about $6k in 2016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Transit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Campaign </a:t>
            </a:r>
            <a:r>
              <a:rPr lang="en-CA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Winnipeg – </a:t>
            </a:r>
            <a:r>
              <a:rPr lang="en-CA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about $6k in 2012</a:t>
            </a:r>
          </a:p>
        </p:txBody>
      </p:sp>
    </p:spTree>
    <p:extLst>
      <p:ext uri="{BB962C8B-B14F-4D97-AF65-F5344CB8AC3E}">
        <p14:creationId xmlns:p14="http://schemas.microsoft.com/office/powerpoint/2010/main" val="2096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Paid Advertising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Needs to consider seasonal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Advertise in June – many clubs hibernate through summer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Advertise in November – people hibernate through holidays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Need to consider geography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Winnipeg advertising neglects rural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Need to consider Return on Investment (ROI)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Looking at membership numbers did you see spike?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71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Realistic things we could do:</a:t>
            </a:r>
            <a:endParaRPr lang="en-CA" dirty="0"/>
          </a:p>
        </p:txBody>
      </p:sp>
      <p:pic>
        <p:nvPicPr>
          <p:cNvPr id="3074" name="Picture 2" descr="C:\Users\bob\AppData\Local\Microsoft\Windows\INetCache\IE\OTFX9WS8\take-action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4740540" cy="322538"/>
          </a:xfrm>
        </p:spPr>
        <p:txBody>
          <a:bodyPr/>
          <a:lstStyle/>
          <a:p>
            <a:r>
              <a:rPr lang="en-CA" dirty="0" smtClean="0"/>
              <a:t>2 Major Campaigns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Toastmasters Week in October</a:t>
            </a:r>
          </a:p>
          <a:p>
            <a:pPr lvl="1"/>
            <a:r>
              <a:rPr lang="en-CA" dirty="0" smtClean="0"/>
              <a:t>Start planning in May</a:t>
            </a:r>
          </a:p>
          <a:p>
            <a:pPr lvl="1"/>
            <a:r>
              <a:rPr lang="en-CA" dirty="0" smtClean="0"/>
              <a:t>Work on maximizing event</a:t>
            </a:r>
          </a:p>
          <a:p>
            <a:pPr lvl="1"/>
            <a:r>
              <a:rPr lang="en-CA" dirty="0" smtClean="0"/>
              <a:t>Div/Area/Club focused</a:t>
            </a:r>
          </a:p>
          <a:p>
            <a:pPr lvl="1"/>
            <a:r>
              <a:rPr lang="en-CA" dirty="0" smtClean="0"/>
              <a:t>PC Super Speakers/Pembina Valley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1026" name="Picture 2" descr="C:\Users\bob\AppData\Local\Microsoft\Windows\INetCache\IE\RAD1A0L1\13544965212783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799"/>
            <a:ext cx="2895600" cy="17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b\AppData\Local\Microsoft\Windows\INetCache\IE\PL1F2GY6\spring_text1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6732"/>
            <a:ext cx="2895600" cy="22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4141" y="38100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International </a:t>
            </a:r>
            <a:r>
              <a:rPr lang="en-CA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Speech </a:t>
            </a:r>
            <a:r>
              <a:rPr lang="en-CA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in </a:t>
            </a:r>
            <a:r>
              <a:rPr lang="en-CA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Spring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Make it more public </a:t>
            </a:r>
            <a:r>
              <a:rPr lang="en-CA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relatable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Promote the heck out of it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Secondary speech contest to support</a:t>
            </a:r>
            <a:endParaRPr lang="en-CA" sz="2000" dirty="0">
              <a:solidFill>
                <a:schemeClr val="tx2">
                  <a:lumMod val="65000"/>
                  <a:lumOff val="35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Campaign</a:t>
            </a:r>
            <a:endParaRPr lang="en-CA" dirty="0"/>
          </a:p>
        </p:txBody>
      </p:sp>
      <p:pic>
        <p:nvPicPr>
          <p:cNvPr id="4" name="Picture 2" descr="C:\Users\bob\AppData\Local\Microsoft\Windows\INetCache\IE\RAD1A0L1\13544965212783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895600" cy="17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ob\AppData\Local\Microsoft\Windows\INetCache\IE\PL1F2GY6\spring_text1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3843"/>
            <a:ext cx="2895600" cy="22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1371600"/>
            <a:ext cx="5181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September to promote the upcoming Toastmasters Week in October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294" y="4305286"/>
            <a:ext cx="3962400" cy="19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>
              <a:buFont typeface="ArialUnicodeMS" charset="0"/>
              <a:buNone/>
            </a:pPr>
            <a:r>
              <a:rPr lang="en-CA" b="1" kern="0" dirty="0" smtClean="0"/>
              <a:t>February to promote the upcoming International Speech season</a:t>
            </a:r>
          </a:p>
          <a:p>
            <a:pPr lvl="1"/>
            <a:endParaRPr lang="en-CA" kern="0" dirty="0" smtClean="0"/>
          </a:p>
          <a:p>
            <a:pPr lvl="1"/>
            <a:endParaRPr lang="en-CA" kern="0" dirty="0" smtClean="0"/>
          </a:p>
          <a:p>
            <a:pPr lvl="1"/>
            <a:endParaRPr lang="en-CA" kern="0" dirty="0" smtClean="0"/>
          </a:p>
          <a:p>
            <a:pPr marL="457200" lvl="1" indent="0">
              <a:buFont typeface="Wingdings" charset="0"/>
              <a:buNone/>
            </a:pPr>
            <a:endParaRPr lang="en-CA" kern="0" dirty="0" smtClean="0"/>
          </a:p>
          <a:p>
            <a:pPr marL="457200" lvl="1" indent="0">
              <a:buFont typeface="Wingdings" charset="0"/>
              <a:buNone/>
            </a:pPr>
            <a:endParaRPr lang="en-CA" kern="0" dirty="0" smtClean="0"/>
          </a:p>
        </p:txBody>
      </p:sp>
    </p:spTree>
    <p:extLst>
      <p:ext uri="{BB962C8B-B14F-4D97-AF65-F5344CB8AC3E}">
        <p14:creationId xmlns:p14="http://schemas.microsoft.com/office/powerpoint/2010/main" val="17571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Campaign</a:t>
            </a:r>
            <a:endParaRPr lang="en-CA" dirty="0"/>
          </a:p>
        </p:txBody>
      </p:sp>
      <p:pic>
        <p:nvPicPr>
          <p:cNvPr id="4" name="Picture 2" descr="C:\Users\bob\AppData\Local\Microsoft\Windows\INetCache\IE\RAD1A0L1\13544965212783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58399"/>
            <a:ext cx="3352800" cy="20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63671" y="1447800"/>
            <a:ext cx="2819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Toastmasters Week in October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186518"/>
            <a:ext cx="7391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ArialUnicodeMS" charset="0"/>
              <a:buChar char="▸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20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0842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60575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indent="0">
              <a:buFont typeface="ArialUnicodeMS" charset="0"/>
              <a:buNone/>
            </a:pPr>
            <a:r>
              <a:rPr lang="en-CA" b="1" kern="0" dirty="0" smtClean="0"/>
              <a:t>I would put my main money here:</a:t>
            </a:r>
          </a:p>
          <a:p>
            <a:r>
              <a:rPr lang="en-CA" b="1" kern="0" dirty="0" smtClean="0"/>
              <a:t>Has </a:t>
            </a:r>
            <a:r>
              <a:rPr lang="en-CA" b="1" kern="0" dirty="0"/>
              <a:t>meaning for the public</a:t>
            </a:r>
          </a:p>
          <a:p>
            <a:r>
              <a:rPr lang="en-CA" b="1" kern="0" dirty="0"/>
              <a:t>P</a:t>
            </a:r>
            <a:r>
              <a:rPr lang="en-CA" b="1" kern="0" dirty="0" smtClean="0"/>
              <a:t>rofessional appeal</a:t>
            </a:r>
          </a:p>
          <a:p>
            <a:r>
              <a:rPr lang="en-CA" b="1" kern="0" dirty="0" smtClean="0"/>
              <a:t>Relates to speaker and leader development</a:t>
            </a:r>
          </a:p>
          <a:p>
            <a:pPr lvl="1"/>
            <a:endParaRPr lang="en-CA" kern="0" dirty="0" smtClean="0"/>
          </a:p>
          <a:p>
            <a:pPr lvl="1"/>
            <a:endParaRPr lang="en-CA" kern="0" dirty="0" smtClean="0"/>
          </a:p>
          <a:p>
            <a:pPr lvl="1"/>
            <a:endParaRPr lang="en-CA" kern="0" dirty="0" smtClean="0"/>
          </a:p>
          <a:p>
            <a:pPr marL="457200" lvl="1" indent="0">
              <a:buFont typeface="Wingdings" charset="0"/>
              <a:buNone/>
            </a:pPr>
            <a:endParaRPr lang="en-CA" kern="0" dirty="0" smtClean="0"/>
          </a:p>
          <a:p>
            <a:pPr marL="457200" lvl="1" indent="0">
              <a:buFont typeface="Wingdings" charset="0"/>
              <a:buNone/>
            </a:pPr>
            <a:endParaRPr lang="en-CA" kern="0" dirty="0" smtClean="0"/>
          </a:p>
        </p:txBody>
      </p:sp>
      <p:pic>
        <p:nvPicPr>
          <p:cNvPr id="2050" name="Picture 2" descr="C:\Users\bob\AppData\Local\Microsoft\Windows\INetCache\IE\OTFX9WS8\cash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698920" cy="22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Eye Catchers or Media Attention Getters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1445"/>
          </a:xfrm>
        </p:spPr>
        <p:txBody>
          <a:bodyPr/>
          <a:lstStyle/>
          <a:p>
            <a:r>
              <a:rPr lang="en-CA" dirty="0" smtClean="0"/>
              <a:t>Region Advisor Visits</a:t>
            </a:r>
          </a:p>
          <a:p>
            <a:r>
              <a:rPr lang="en-CA" dirty="0" smtClean="0"/>
              <a:t>Dignitary visits – President, Accredited Speakers,etc.</a:t>
            </a:r>
          </a:p>
          <a:p>
            <a:r>
              <a:rPr lang="en-CA" dirty="0" smtClean="0"/>
              <a:t>Mini Ted X – Jules &amp; Young Professional TM</a:t>
            </a:r>
          </a:p>
          <a:p>
            <a:r>
              <a:rPr lang="en-CA" dirty="0" smtClean="0"/>
              <a:t>International Speech Contest – public focus?</a:t>
            </a:r>
          </a:p>
          <a:p>
            <a:r>
              <a:rPr lang="en-CA" dirty="0" smtClean="0"/>
              <a:t>Toastmasters Week</a:t>
            </a:r>
          </a:p>
          <a:p>
            <a:r>
              <a:rPr lang="en-CA" dirty="0" smtClean="0"/>
              <a:t>Youth </a:t>
            </a:r>
            <a:r>
              <a:rPr lang="en-CA" dirty="0"/>
              <a:t>Leadership </a:t>
            </a:r>
            <a:r>
              <a:rPr lang="en-CA" dirty="0" smtClean="0"/>
              <a:t>expanded programming:</a:t>
            </a:r>
            <a:endParaRPr lang="en-CA" dirty="0"/>
          </a:p>
          <a:p>
            <a:pPr lvl="1"/>
            <a:r>
              <a:rPr lang="en-CA" dirty="0"/>
              <a:t>4 sessions</a:t>
            </a:r>
          </a:p>
          <a:p>
            <a:pPr lvl="1"/>
            <a:r>
              <a:rPr lang="en-CA" dirty="0"/>
              <a:t>Offer opportunity to 12 High Schools</a:t>
            </a:r>
          </a:p>
          <a:p>
            <a:pPr lvl="1"/>
            <a:r>
              <a:rPr lang="en-CA" dirty="0"/>
              <a:t>Pick 4 to receive the session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6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17" y="381000"/>
            <a:ext cx="8610600" cy="645075"/>
          </a:xfrm>
        </p:spPr>
        <p:txBody>
          <a:bodyPr/>
          <a:lstStyle/>
          <a:p>
            <a:r>
              <a:rPr lang="en-CA" dirty="0" smtClean="0"/>
              <a:t>Tie it all into a master plan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918880" y="2234365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6</a:t>
            </a:r>
          </a:p>
          <a:p>
            <a:pPr algn="ctr"/>
            <a:r>
              <a:rPr lang="en-CA" dirty="0" smtClean="0"/>
              <a:t>Train Clubs on Social Media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6593789" y="2243330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2</a:t>
            </a:r>
          </a:p>
          <a:p>
            <a:pPr algn="ctr"/>
            <a:r>
              <a:rPr lang="en-CA" dirty="0" smtClean="0"/>
              <a:t>Full District Focus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6584022" y="4388225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</a:t>
            </a:r>
          </a:p>
          <a:p>
            <a:pPr algn="ctr"/>
            <a:r>
              <a:rPr lang="en-CA" dirty="0" smtClean="0"/>
              <a:t>Solid Top Down Messaging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3862670" y="5638800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</a:t>
            </a:r>
            <a:endParaRPr lang="en-CA" dirty="0" smtClean="0"/>
          </a:p>
          <a:p>
            <a:pPr algn="ctr"/>
            <a:r>
              <a:rPr lang="en-CA" dirty="0" smtClean="0"/>
              <a:t>PR Webinars Monthly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3822326" y="1075589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</a:t>
            </a:r>
          </a:p>
          <a:p>
            <a:pPr algn="ctr"/>
            <a:r>
              <a:rPr lang="en-CA" dirty="0" smtClean="0"/>
              <a:t>Buy In From Trio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4408395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  <a:endParaRPr lang="en-CA" dirty="0" smtClean="0"/>
          </a:p>
          <a:p>
            <a:pPr algn="ctr"/>
            <a:r>
              <a:rPr lang="en-CA" dirty="0" smtClean="0"/>
              <a:t>Train Clubs on Media Releases</a:t>
            </a:r>
            <a:endParaRPr lang="en-CA" dirty="0"/>
          </a:p>
        </p:txBody>
      </p:sp>
      <p:pic>
        <p:nvPicPr>
          <p:cNvPr id="4098" name="Picture 2" descr="C:\Users\bob\AppData\Local\Microsoft\Windows\INetCache\IE\RAD1A0L1\success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88876"/>
            <a:ext cx="27178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852013">
            <a:off x="2757440" y="3046880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4281770" y="4880163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Arrow 13"/>
          <p:cNvSpPr/>
          <p:nvPr/>
        </p:nvSpPr>
        <p:spPr>
          <a:xfrm rot="12253613">
            <a:off x="5582894" y="4511113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Arrow 14"/>
          <p:cNvSpPr/>
          <p:nvPr/>
        </p:nvSpPr>
        <p:spPr>
          <a:xfrm rot="8970231">
            <a:off x="5582894" y="3044638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4227979" y="2659068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ight Arrow 16"/>
          <p:cNvSpPr/>
          <p:nvPr/>
        </p:nvSpPr>
        <p:spPr>
          <a:xfrm rot="19453546">
            <a:off x="2770737" y="4581744"/>
            <a:ext cx="990600" cy="31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9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b\AppData\Local\Microsoft\Windows\INetCache\IE\PL1F2GY6\1994390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2356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3456" y="1676400"/>
            <a:ext cx="636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 Black" panose="020B0A04020102020204" pitchFamily="34" charset="0"/>
              </a:rPr>
              <a:t>June 30 – can’t wait to move on</a:t>
            </a:r>
            <a:endParaRPr lang="en-CA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Typical PRM Year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2970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next steps?</a:t>
            </a:r>
            <a:endParaRPr lang="en-CA" dirty="0"/>
          </a:p>
        </p:txBody>
      </p:sp>
      <p:pic>
        <p:nvPicPr>
          <p:cNvPr id="2052" name="Picture 4" descr="C:\Users\bob\AppData\Local\Microsoft\Windows\INetCache\IE\OTFX9WS8\1024px-Footsteps_icon.svg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9525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Create draft Plan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Trio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Review at next Zoom meeting June 10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Adjust – present June 27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/>
              <a:t>Publish for all to see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8859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645075"/>
          </a:xfrm>
        </p:spPr>
        <p:txBody>
          <a:bodyPr/>
          <a:lstStyle/>
          <a:p>
            <a:r>
              <a:rPr lang="en-CA" sz="3200" dirty="0" smtClean="0">
                <a:solidFill>
                  <a:schemeClr val="tx1"/>
                </a:solidFill>
              </a:rPr>
              <a:t>Wrap Up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153400" cy="16002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CA" sz="3600" dirty="0" smtClean="0">
                <a:solidFill>
                  <a:schemeClr val="tx1"/>
                </a:solidFill>
              </a:rPr>
              <a:t>What ideas caught your attention most?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CA" sz="3600" dirty="0" smtClean="0">
                <a:solidFill>
                  <a:schemeClr val="tx1"/>
                </a:solidFill>
              </a:rPr>
              <a:t>Suggestions? </a:t>
            </a:r>
          </a:p>
        </p:txBody>
      </p:sp>
      <p:pic>
        <p:nvPicPr>
          <p:cNvPr id="1035" name="Picture 11" descr="C:\Users\bob\AppData\Local\Microsoft\Windows\INetCache\IE\RAD1A0L1\light-bulb-idea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745736" cy="49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4507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Homework – think a few days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848600" cy="37338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CA" sz="3200" dirty="0" smtClean="0">
                <a:solidFill>
                  <a:schemeClr val="bg1"/>
                </a:solidFill>
              </a:rPr>
              <a:t>Does you club have something to celebrate in the next few years?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CA" sz="3200" dirty="0" smtClean="0">
                <a:solidFill>
                  <a:schemeClr val="bg1"/>
                </a:solidFill>
              </a:rPr>
              <a:t>Where do you go for PR resources</a:t>
            </a:r>
            <a:r>
              <a:rPr lang="en-CA" sz="3200" dirty="0">
                <a:solidFill>
                  <a:schemeClr val="bg1"/>
                </a:solidFill>
              </a:rPr>
              <a:t>? </a:t>
            </a:r>
            <a:endParaRPr lang="en-CA" sz="32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CA" sz="3200" dirty="0" smtClean="0">
                <a:solidFill>
                  <a:schemeClr val="bg1"/>
                </a:solidFill>
              </a:rPr>
              <a:t>Who </a:t>
            </a:r>
            <a:r>
              <a:rPr lang="en-CA" sz="3200" dirty="0">
                <a:solidFill>
                  <a:schemeClr val="bg1"/>
                </a:solidFill>
              </a:rPr>
              <a:t>is your club’s target </a:t>
            </a:r>
            <a:r>
              <a:rPr lang="en-CA" sz="3200" dirty="0" smtClean="0">
                <a:solidFill>
                  <a:schemeClr val="bg1"/>
                </a:solidFill>
              </a:rPr>
              <a:t>market</a:t>
            </a:r>
            <a:r>
              <a:rPr lang="en-CA" sz="3200" dirty="0">
                <a:solidFill>
                  <a:schemeClr val="bg1"/>
                </a:solidFill>
              </a:rPr>
              <a:t>?</a:t>
            </a:r>
            <a:endParaRPr lang="en-CA" sz="32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2168"/>
            <a:ext cx="3491752" cy="34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" y="5181600"/>
            <a:ext cx="3886200" cy="18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AppData\Local\Microsoft\Windows\INetCache\IE\RAD1A0L1\thank_you_PNG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9576"/>
            <a:ext cx="71899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ob\AppData\Local\Microsoft\Windows\INetCache\IE\OTFX9WS8\9551-3d-bar-graph-meeting-pv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346192" cy="53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670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My opinion we need:</a:t>
            </a:r>
          </a:p>
          <a:p>
            <a:endParaRPr lang="en-CA" dirty="0"/>
          </a:p>
          <a:p>
            <a:pPr marL="285750" indent="-285750">
              <a:buFontTx/>
              <a:buChar char="-"/>
            </a:pPr>
            <a:r>
              <a:rPr lang="en-CA" sz="2400" dirty="0" smtClean="0"/>
              <a:t>More methodical, organized approach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Multi </a:t>
            </a:r>
            <a:r>
              <a:rPr lang="en-CA" sz="2400" dirty="0"/>
              <a:t>year </a:t>
            </a:r>
            <a:r>
              <a:rPr lang="en-CA" sz="2400" dirty="0" smtClean="0"/>
              <a:t>targeted approach </a:t>
            </a:r>
            <a:r>
              <a:rPr lang="en-CA" sz="2400" dirty="0"/>
              <a:t>to allow to </a:t>
            </a:r>
            <a:r>
              <a:rPr lang="en-CA" sz="2400" dirty="0" smtClean="0"/>
              <a:t>build momentum </a:t>
            </a:r>
            <a:r>
              <a:rPr lang="en-CA" sz="2400" dirty="0"/>
              <a:t>year over </a:t>
            </a:r>
            <a:r>
              <a:rPr lang="en-CA" sz="2400" dirty="0" smtClean="0"/>
              <a:t>year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Publicize tools to make roles/tasks</a:t>
            </a:r>
          </a:p>
          <a:p>
            <a:pPr marL="742950" lvl="1" indent="-285750">
              <a:buFontTx/>
              <a:buChar char="-"/>
            </a:pPr>
            <a:r>
              <a:rPr lang="en-CA" sz="2400" dirty="0" smtClean="0"/>
              <a:t>Easier</a:t>
            </a:r>
          </a:p>
          <a:p>
            <a:pPr marL="742950" lvl="1" indent="-285750">
              <a:buFontTx/>
              <a:buChar char="-"/>
            </a:pPr>
            <a:r>
              <a:rPr lang="en-CA" sz="2400" dirty="0" smtClean="0"/>
              <a:t>Repeatable 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Consistent quality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Focused PR education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Easier transition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F.U.N. Job</a:t>
            </a:r>
          </a:p>
          <a:p>
            <a:pPr marL="285750" indent="-285750">
              <a:buFontTx/>
              <a:buChar char="-"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701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ob\AppData\Local\Microsoft\Windows\INetCache\IE\OTFX9WS8\investiga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-13447"/>
            <a:ext cx="412669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318" y="2947191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/>
              <a:t>Review</a:t>
            </a:r>
          </a:p>
          <a:p>
            <a:r>
              <a:rPr lang="en-CA" sz="7200" b="1" dirty="0" smtClean="0"/>
              <a:t>Current Situation</a:t>
            </a:r>
            <a:endParaRPr lang="en-CA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www.JustHoller.com/multiyear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47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162800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How Are We </a:t>
            </a:r>
            <a:r>
              <a:rPr lang="en-US" kern="0" dirty="0" smtClean="0"/>
              <a:t>Doing - by the numbers?</a:t>
            </a:r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66800"/>
            <a:ext cx="804801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7741" y="6324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Note: this year’s numbers are just till May 20, 2020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315200" y="3581400"/>
            <a:ext cx="304800" cy="2743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9624"/>
            <a:ext cx="5029200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What is our retention like?</a:t>
            </a:r>
            <a:endParaRPr lang="en-U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" y="1295401"/>
            <a:ext cx="7865662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223" y="6211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Excluding 2020 (7 years): 5,593 left and 4,850 joined diff of 743 (36 clubs)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60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8250</TotalTime>
  <Words>1482</Words>
  <Application>Microsoft Office PowerPoint</Application>
  <PresentationFormat>On-screen Show (4:3)</PresentationFormat>
  <Paragraphs>400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TI Corporate: 4x3 – Title &amp; Content</vt:lpstr>
      <vt:lpstr>Multi Year Public Relations Plan June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 distribution takes us in many directions</vt:lpstr>
      <vt:lpstr>APPS we could add to that extensive list ….</vt:lpstr>
      <vt:lpstr>But are we focused on where the fish are?</vt:lpstr>
      <vt:lpstr>Facebook Group vs Page</vt:lpstr>
      <vt:lpstr>District Website vs Blog Site</vt:lpstr>
      <vt:lpstr>Meetup</vt:lpstr>
      <vt:lpstr>Traditional Media – involving “news releases”</vt:lpstr>
      <vt:lpstr>PowerPoint Presentation</vt:lpstr>
      <vt:lpstr>Where does our fishing boat take us?</vt:lpstr>
      <vt:lpstr>Who What Where When Why How</vt:lpstr>
      <vt:lpstr>Develop a simple Multi Year PR Plan</vt:lpstr>
      <vt:lpstr>1 - Know the product – brand awareness </vt:lpstr>
      <vt:lpstr>Brand Awareness ensures it meets TI specs. Check with them first!</vt:lpstr>
      <vt:lpstr>My first pitch was off target</vt:lpstr>
      <vt:lpstr>My second pitch also, but adjustable </vt:lpstr>
      <vt:lpstr>2 - Establish target market</vt:lpstr>
      <vt:lpstr>3 - Set realistic goals</vt:lpstr>
      <vt:lpstr>4 - Develop strategies</vt:lpstr>
      <vt:lpstr>5 - Come up with “eye catchers”</vt:lpstr>
      <vt:lpstr>5 - Come up with “eye catchers”</vt:lpstr>
      <vt:lpstr>6 - Plan communications</vt:lpstr>
      <vt:lpstr>7 - Evaluate progress, refocus</vt:lpstr>
      <vt:lpstr>8 or 1 - Start all over again</vt:lpstr>
      <vt:lpstr>Don’t start over, continual growth process</vt:lpstr>
      <vt:lpstr>Continual Growth Process </vt:lpstr>
      <vt:lpstr>PR vs Advertising</vt:lpstr>
      <vt:lpstr>Paid Advertising </vt:lpstr>
      <vt:lpstr>Realistic things we could do:</vt:lpstr>
      <vt:lpstr>2 Major Campaigns</vt:lpstr>
      <vt:lpstr>Advertising Campaign</vt:lpstr>
      <vt:lpstr>Advertising Campaign</vt:lpstr>
      <vt:lpstr>Eye Catchers or Media Attention Getters</vt:lpstr>
      <vt:lpstr>Tie it all into a master plan</vt:lpstr>
      <vt:lpstr>My next steps?</vt:lpstr>
      <vt:lpstr>Wrap Up</vt:lpstr>
      <vt:lpstr>Homework – think a few days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bob</cp:lastModifiedBy>
  <cp:revision>424</cp:revision>
  <cp:lastPrinted>2017-08-03T22:39:42Z</cp:lastPrinted>
  <dcterms:created xsi:type="dcterms:W3CDTF">2011-07-13T15:20:37Z</dcterms:created>
  <dcterms:modified xsi:type="dcterms:W3CDTF">2020-05-28T22:13:57Z</dcterms:modified>
</cp:coreProperties>
</file>