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26"/>
  </p:notesMasterIdLst>
  <p:handoutMasterIdLst>
    <p:handoutMasterId r:id="rId27"/>
  </p:handoutMasterIdLst>
  <p:sldIdLst>
    <p:sldId id="388" r:id="rId2"/>
    <p:sldId id="483" r:id="rId3"/>
    <p:sldId id="476" r:id="rId4"/>
    <p:sldId id="485" r:id="rId5"/>
    <p:sldId id="481" r:id="rId6"/>
    <p:sldId id="468" r:id="rId7"/>
    <p:sldId id="469" r:id="rId8"/>
    <p:sldId id="470" r:id="rId9"/>
    <p:sldId id="435" r:id="rId10"/>
    <p:sldId id="427" r:id="rId11"/>
    <p:sldId id="474" r:id="rId12"/>
    <p:sldId id="454" r:id="rId13"/>
    <p:sldId id="448" r:id="rId14"/>
    <p:sldId id="473" r:id="rId15"/>
    <p:sldId id="490" r:id="rId16"/>
    <p:sldId id="487" r:id="rId17"/>
    <p:sldId id="475" r:id="rId18"/>
    <p:sldId id="452" r:id="rId19"/>
    <p:sldId id="453" r:id="rId20"/>
    <p:sldId id="486" r:id="rId21"/>
    <p:sldId id="491" r:id="rId22"/>
    <p:sldId id="472" r:id="rId23"/>
    <p:sldId id="471" r:id="rId24"/>
    <p:sldId id="488" r:id="rId25"/>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ヒラギノ角ゴ Pro W3" charset="0"/>
        <a:cs typeface="Arial" charset="0"/>
      </a:defRPr>
    </a:lvl1pPr>
    <a:lvl2pPr marL="457200" algn="l" rtl="0" fontAlgn="base">
      <a:spcBef>
        <a:spcPct val="0"/>
      </a:spcBef>
      <a:spcAft>
        <a:spcPct val="0"/>
      </a:spcAft>
      <a:defRPr kern="1200">
        <a:solidFill>
          <a:schemeClr val="tx1"/>
        </a:solidFill>
        <a:latin typeface="Arial" charset="0"/>
        <a:ea typeface="ヒラギノ角ゴ Pro W3" charset="0"/>
        <a:cs typeface="Arial" charset="0"/>
      </a:defRPr>
    </a:lvl2pPr>
    <a:lvl3pPr marL="914400" algn="l" rtl="0" fontAlgn="base">
      <a:spcBef>
        <a:spcPct val="0"/>
      </a:spcBef>
      <a:spcAft>
        <a:spcPct val="0"/>
      </a:spcAft>
      <a:defRPr kern="1200">
        <a:solidFill>
          <a:schemeClr val="tx1"/>
        </a:solidFill>
        <a:latin typeface="Arial" charset="0"/>
        <a:ea typeface="ヒラギノ角ゴ Pro W3" charset="0"/>
        <a:cs typeface="Arial" charset="0"/>
      </a:defRPr>
    </a:lvl3pPr>
    <a:lvl4pPr marL="1371600" algn="l" rtl="0" fontAlgn="base">
      <a:spcBef>
        <a:spcPct val="0"/>
      </a:spcBef>
      <a:spcAft>
        <a:spcPct val="0"/>
      </a:spcAft>
      <a:defRPr kern="1200">
        <a:solidFill>
          <a:schemeClr val="tx1"/>
        </a:solidFill>
        <a:latin typeface="Arial" charset="0"/>
        <a:ea typeface="ヒラギノ角ゴ Pro W3" charset="0"/>
        <a:cs typeface="Arial" charset="0"/>
      </a:defRPr>
    </a:lvl4pPr>
    <a:lvl5pPr marL="1828800" algn="l" rtl="0" fontAlgn="base">
      <a:spcBef>
        <a:spcPct val="0"/>
      </a:spcBef>
      <a:spcAft>
        <a:spcPct val="0"/>
      </a:spcAft>
      <a:defRPr kern="1200">
        <a:solidFill>
          <a:schemeClr val="tx1"/>
        </a:solidFill>
        <a:latin typeface="Arial" charset="0"/>
        <a:ea typeface="ヒラギノ角ゴ Pro W3" charset="0"/>
        <a:cs typeface="Arial" charset="0"/>
      </a:defRPr>
    </a:lvl5pPr>
    <a:lvl6pPr marL="2286000" algn="l" defTabSz="457200" rtl="0" eaLnBrk="1" latinLnBrk="0" hangingPunct="1">
      <a:defRPr kern="1200">
        <a:solidFill>
          <a:schemeClr val="tx1"/>
        </a:solidFill>
        <a:latin typeface="Arial" charset="0"/>
        <a:ea typeface="ヒラギノ角ゴ Pro W3" charset="0"/>
        <a:cs typeface="Arial" charset="0"/>
      </a:defRPr>
    </a:lvl6pPr>
    <a:lvl7pPr marL="2743200" algn="l" defTabSz="457200" rtl="0" eaLnBrk="1" latinLnBrk="0" hangingPunct="1">
      <a:defRPr kern="1200">
        <a:solidFill>
          <a:schemeClr val="tx1"/>
        </a:solidFill>
        <a:latin typeface="Arial" charset="0"/>
        <a:ea typeface="ヒラギノ角ゴ Pro W3" charset="0"/>
        <a:cs typeface="Arial" charset="0"/>
      </a:defRPr>
    </a:lvl7pPr>
    <a:lvl8pPr marL="3200400" algn="l" defTabSz="457200" rtl="0" eaLnBrk="1" latinLnBrk="0" hangingPunct="1">
      <a:defRPr kern="1200">
        <a:solidFill>
          <a:schemeClr val="tx1"/>
        </a:solidFill>
        <a:latin typeface="Arial" charset="0"/>
        <a:ea typeface="ヒラギノ角ゴ Pro W3" charset="0"/>
        <a:cs typeface="Arial" charset="0"/>
      </a:defRPr>
    </a:lvl8pPr>
    <a:lvl9pPr marL="3657600" algn="l" defTabSz="457200" rtl="0" eaLnBrk="1" latinLnBrk="0" hangingPunct="1">
      <a:defRPr kern="1200">
        <a:solidFill>
          <a:schemeClr val="tx1"/>
        </a:solidFill>
        <a:latin typeface="Arial" charset="0"/>
        <a:ea typeface="ヒラギノ角ゴ Pro W3" charset="0"/>
        <a:cs typeface="Arial" charset="0"/>
      </a:defRPr>
    </a:lvl9pPr>
  </p:defaultTextStyle>
  <p:extLst>
    <p:ext uri="{EFAFB233-063F-42B5-8137-9DF3F51BA10A}">
      <p15:sldGuideLst xmlns="" xmlns:p15="http://schemas.microsoft.com/office/powerpoint/2012/main">
        <p15:guide id="1" orient="horz" pos="1008" userDrawn="1">
          <p15:clr>
            <a:srgbClr val="A4A3A4"/>
          </p15:clr>
        </p15:guide>
        <p15:guide id="2" pos="192" userDrawn="1">
          <p15:clr>
            <a:srgbClr val="A4A3A4"/>
          </p15:clr>
        </p15:guide>
        <p15:guide id="3"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4A"/>
    <a:srgbClr val="004165"/>
    <a:srgbClr val="A9B2B1"/>
    <a:srgbClr val="800000"/>
    <a:srgbClr val="C6D5D7"/>
    <a:srgbClr val="DCEAEA"/>
    <a:srgbClr val="EBFDFF"/>
    <a:srgbClr val="ECFCFE"/>
    <a:srgbClr val="D9EFF8"/>
    <a:srgbClr val="ECEF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4002" autoAdjust="0"/>
  </p:normalViewPr>
  <p:slideViewPr>
    <p:cSldViewPr showGuides="1">
      <p:cViewPr varScale="1">
        <p:scale>
          <a:sx n="64" d="100"/>
          <a:sy n="64" d="100"/>
        </p:scale>
        <p:origin x="-2011" y="-82"/>
      </p:cViewPr>
      <p:guideLst>
        <p:guide orient="horz" pos="1008"/>
        <p:guide pos="192"/>
        <p:guide pos="288"/>
      </p:guideLst>
    </p:cSldViewPr>
  </p:slideViewPr>
  <p:outlineViewPr>
    <p:cViewPr>
      <p:scale>
        <a:sx n="33" d="100"/>
        <a:sy n="33" d="100"/>
      </p:scale>
      <p:origin x="0" y="0"/>
    </p:cViewPr>
  </p:outlineViewPr>
  <p:notesTextViewPr>
    <p:cViewPr>
      <p:scale>
        <a:sx n="85" d="100"/>
        <a:sy n="85" d="100"/>
      </p:scale>
      <p:origin x="0" y="0"/>
    </p:cViewPr>
  </p:notesTextViewPr>
  <p:sorterViewPr>
    <p:cViewPr>
      <p:scale>
        <a:sx n="70" d="100"/>
        <a:sy n="70" d="100"/>
      </p:scale>
      <p:origin x="0" y="0"/>
    </p:cViewPr>
  </p:sorterViewPr>
  <p:notesViewPr>
    <p:cSldViewPr>
      <p:cViewPr varScale="1">
        <p:scale>
          <a:sx n="66" d="100"/>
          <a:sy n="66" d="100"/>
        </p:scale>
        <p:origin x="-3154" y="-8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B074B12D-D429-418C-B3C9-CE9B9475F08A}" type="datetimeFigureOut">
              <a:rPr lang="en-CA" smtClean="0"/>
              <a:t>2020-06-18</a:t>
            </a:fld>
            <a:endParaRPr lang="en-CA"/>
          </a:p>
        </p:txBody>
      </p:sp>
      <p:sp>
        <p:nvSpPr>
          <p:cNvPr id="4" name="Footer Placeholder 3"/>
          <p:cNvSpPr>
            <a:spLocks noGrp="1"/>
          </p:cNvSpPr>
          <p:nvPr>
            <p:ph type="ftr" sz="quarter" idx="2"/>
          </p:nvPr>
        </p:nvSpPr>
        <p:spPr>
          <a:xfrm>
            <a:off x="0" y="8772525"/>
            <a:ext cx="3038475" cy="461963"/>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772525"/>
            <a:ext cx="3038475" cy="461963"/>
          </a:xfrm>
          <a:prstGeom prst="rect">
            <a:avLst/>
          </a:prstGeom>
        </p:spPr>
        <p:txBody>
          <a:bodyPr vert="horz" lIns="91440" tIns="45720" rIns="91440" bIns="45720" rtlCol="0" anchor="b"/>
          <a:lstStyle>
            <a:lvl1pPr algn="r">
              <a:defRPr sz="1200"/>
            </a:lvl1pPr>
          </a:lstStyle>
          <a:p>
            <a:fld id="{ED8D3FB4-6DC2-4834-83D0-6FF0CC26B63B}" type="slidenum">
              <a:rPr lang="en-CA" smtClean="0"/>
              <a:t>‹#›</a:t>
            </a:fld>
            <a:endParaRPr lang="en-CA"/>
          </a:p>
        </p:txBody>
      </p:sp>
    </p:spTree>
    <p:extLst>
      <p:ext uri="{BB962C8B-B14F-4D97-AF65-F5344CB8AC3E}">
        <p14:creationId xmlns:p14="http://schemas.microsoft.com/office/powerpoint/2010/main" val="2701990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16E6FB2C-DA94-C541-9E89-F92525DB3B64}" type="datetimeFigureOut">
              <a:rPr lang="en-US" smtClean="0"/>
              <a:t>6/18/2020</a:t>
            </a:fld>
            <a:endParaRPr lang="en-US"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1C54B805-CDAB-3A40-8111-AB777D1FAB7A}" type="slidenum">
              <a:rPr lang="en-US" smtClean="0"/>
              <a:t>‹#›</a:t>
            </a:fld>
            <a:endParaRPr lang="en-US" dirty="0"/>
          </a:p>
        </p:txBody>
      </p:sp>
    </p:spTree>
    <p:extLst>
      <p:ext uri="{BB962C8B-B14F-4D97-AF65-F5344CB8AC3E}">
        <p14:creationId xmlns:p14="http://schemas.microsoft.com/office/powerpoint/2010/main" val="46560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4B805-CDAB-3A40-8111-AB777D1FAB7A}" type="slidenum">
              <a:rPr lang="en-US" smtClean="0"/>
              <a:t>1</a:t>
            </a:fld>
            <a:endParaRPr lang="en-US" dirty="0"/>
          </a:p>
        </p:txBody>
      </p:sp>
    </p:spTree>
    <p:extLst>
      <p:ext uri="{BB962C8B-B14F-4D97-AF65-F5344CB8AC3E}">
        <p14:creationId xmlns:p14="http://schemas.microsoft.com/office/powerpoint/2010/main" val="1063771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Our campaigns must</a:t>
            </a:r>
            <a:r>
              <a:rPr lang="en-CA" baseline="0" dirty="0" smtClean="0"/>
              <a:t> to have a public interest draw to them.  They need to see “What is in it for me?”  Even the club based programs must have a public draw to them.</a:t>
            </a:r>
          </a:p>
          <a:p>
            <a:endParaRPr lang="en-CA" baseline="0" dirty="0" smtClean="0"/>
          </a:p>
          <a:p>
            <a:r>
              <a:rPr lang="en-CA" baseline="0" dirty="0" smtClean="0"/>
              <a:t>Come out to our club this week for this themed event – Interview Skills, Impromptu Speaking, Etc.</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10</a:t>
            </a:fld>
            <a:endParaRPr lang="en-US" dirty="0"/>
          </a:p>
        </p:txBody>
      </p:sp>
    </p:spTree>
    <p:extLst>
      <p:ext uri="{BB962C8B-B14F-4D97-AF65-F5344CB8AC3E}">
        <p14:creationId xmlns:p14="http://schemas.microsoft.com/office/powerpoint/2010/main" val="118072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attract</a:t>
            </a:r>
            <a:r>
              <a:rPr lang="en-CA" baseline="0" dirty="0" smtClean="0"/>
              <a:t> media attention, in that they would publish something, there has to be something in the pitch for the public.  Why do they want to hear about this?  Our campaigns should be the answer to that question.  We need to catch their eye, their ear, their attention.  Some examples – a club that has an open house based around “nailing a job interview” that would happen in March or April before University students leave for the summer.  Could also be “Better speaking New Years resolution.”</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11</a:t>
            </a:fld>
            <a:endParaRPr lang="en-US" dirty="0"/>
          </a:p>
        </p:txBody>
      </p:sp>
    </p:spTree>
    <p:extLst>
      <p:ext uri="{BB962C8B-B14F-4D97-AF65-F5344CB8AC3E}">
        <p14:creationId xmlns:p14="http://schemas.microsoft.com/office/powerpoint/2010/main" val="2657884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Toastmasters week can be full of anything the club can imagine.  Themed</a:t>
            </a:r>
            <a:r>
              <a:rPr lang="en-CA" baseline="0" dirty="0" smtClean="0"/>
              <a:t> meeting, open houses, educational sessions, guest meetings, interview tips, meeting tips.  The District needs to warehouse some effective ideas to help clubs work though these.  The week would end with the Fall TLI – sadly enough the end of the week is of little interest to the public however it can get the membership pumped up, energized and aware.  The public payoff is in the club’s events during the week.</a:t>
            </a:r>
          </a:p>
          <a:p>
            <a:endParaRPr lang="en-CA" baseline="0" dirty="0" smtClean="0"/>
          </a:p>
          <a:p>
            <a:r>
              <a:rPr lang="en-CA" baseline="0" dirty="0" smtClean="0"/>
              <a:t>International Speech as a public eye catcher – not as effective as Toastmasters week but maybe with the right sales pitch it could catch media attention.</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12</a:t>
            </a:fld>
            <a:endParaRPr lang="en-US" dirty="0"/>
          </a:p>
        </p:txBody>
      </p:sp>
    </p:spTree>
    <p:extLst>
      <p:ext uri="{BB962C8B-B14F-4D97-AF65-F5344CB8AC3E}">
        <p14:creationId xmlns:p14="http://schemas.microsoft.com/office/powerpoint/2010/main" val="235171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Again, if</a:t>
            </a:r>
            <a:r>
              <a:rPr lang="en-CA" baseline="0" dirty="0" smtClean="0"/>
              <a:t> spending money they need to be at the right time.  For instance one shouldn’t do an ad campaign in June as the clubs go into hibernation for the summer.  And a campaign in late November or early December hits a public that is going into hibernation around the holidays.  Plus clubs close for a few weeks around Christmas and New Year.  Better timing would be September as our clubs ramp up, or January through March.</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13</a:t>
            </a:fld>
            <a:endParaRPr lang="en-US" dirty="0"/>
          </a:p>
        </p:txBody>
      </p:sp>
    </p:spTree>
    <p:extLst>
      <p:ext uri="{BB962C8B-B14F-4D97-AF65-F5344CB8AC3E}">
        <p14:creationId xmlns:p14="http://schemas.microsoft.com/office/powerpoint/2010/main" val="2325932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 we devote $6,500 to an advertising campaign each year?</a:t>
            </a:r>
          </a:p>
          <a:p>
            <a:r>
              <a:rPr lang="en-CA" dirty="0" smtClean="0"/>
              <a:t>$5,000 for a digital</a:t>
            </a:r>
            <a:r>
              <a:rPr lang="en-CA" baseline="0" dirty="0" smtClean="0"/>
              <a:t> billboard campaign in Winnipeg, $1,500 to rural concerns?</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14</a:t>
            </a:fld>
            <a:endParaRPr lang="en-US" dirty="0"/>
          </a:p>
        </p:txBody>
      </p:sp>
    </p:spTree>
    <p:extLst>
      <p:ext uri="{BB962C8B-B14F-4D97-AF65-F5344CB8AC3E}">
        <p14:creationId xmlns:p14="http://schemas.microsoft.com/office/powerpoint/2010/main" val="4617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Just some observations</a:t>
            </a:r>
            <a:r>
              <a:rPr lang="en-CA" baseline="0" dirty="0" smtClean="0"/>
              <a:t> of budget reports over the past few years.  I notice we never see a year end report?</a:t>
            </a:r>
          </a:p>
          <a:p>
            <a:endParaRPr lang="en-CA" baseline="0" dirty="0" smtClean="0"/>
          </a:p>
          <a:p>
            <a:r>
              <a:rPr lang="en-CA" baseline="0" dirty="0" smtClean="0"/>
              <a:t>TI guidelines:</a:t>
            </a:r>
          </a:p>
          <a:p>
            <a:r>
              <a:rPr lang="en-CA" baseline="0" dirty="0" smtClean="0"/>
              <a:t>Education and Training – 30%</a:t>
            </a:r>
          </a:p>
          <a:p>
            <a:r>
              <a:rPr lang="en-CA" baseline="0" dirty="0" smtClean="0"/>
              <a:t>Communications and PR – 25%</a:t>
            </a:r>
          </a:p>
          <a:p>
            <a:r>
              <a:rPr lang="en-CA" baseline="0" dirty="0" smtClean="0"/>
              <a:t>Speech Contests – 10%</a:t>
            </a:r>
          </a:p>
          <a:p>
            <a:r>
              <a:rPr lang="en-CA" baseline="0" dirty="0" smtClean="0"/>
              <a:t>Administration – 20%</a:t>
            </a:r>
          </a:p>
          <a:p>
            <a:r>
              <a:rPr lang="en-CA" baseline="0" dirty="0" smtClean="0"/>
              <a:t>Travel – 30%</a:t>
            </a:r>
          </a:p>
          <a:p>
            <a:r>
              <a:rPr lang="en-CA" baseline="0" dirty="0" smtClean="0"/>
              <a:t>Other 10%</a:t>
            </a:r>
          </a:p>
          <a:p>
            <a:r>
              <a:rPr lang="en-CA" baseline="0" dirty="0" smtClean="0"/>
              <a:t>Marketing – no limit</a:t>
            </a:r>
          </a:p>
          <a:p>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16</a:t>
            </a:fld>
            <a:endParaRPr lang="en-US" dirty="0"/>
          </a:p>
        </p:txBody>
      </p:sp>
    </p:spTree>
    <p:extLst>
      <p:ext uri="{BB962C8B-B14F-4D97-AF65-F5344CB8AC3E}">
        <p14:creationId xmlns:p14="http://schemas.microsoft.com/office/powerpoint/2010/main" val="3187267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two major campaigns for the Bus and Billboards</a:t>
            </a:r>
            <a:r>
              <a:rPr lang="en-CA" baseline="0" dirty="0" smtClean="0"/>
              <a:t> ran in different time slots.  One ran in May/June and the other ran in September – November.  The advertising people say splitting the money between two time slots is not as effective as spending in one time slot.  So we could do Sept/Oct one year, then February/March another year, then back.  As long as we have something to sell.</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17</a:t>
            </a:fld>
            <a:endParaRPr lang="en-US" dirty="0"/>
          </a:p>
        </p:txBody>
      </p:sp>
    </p:spTree>
    <p:extLst>
      <p:ext uri="{BB962C8B-B14F-4D97-AF65-F5344CB8AC3E}">
        <p14:creationId xmlns:p14="http://schemas.microsoft.com/office/powerpoint/2010/main" val="3262838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just some suggested events.  We could do an inventory – plan out some time lines and give them a whirl.  Evaluate</a:t>
            </a:r>
            <a:r>
              <a:rPr lang="en-CA" baseline="0" dirty="0" smtClean="0"/>
              <a:t> at the end of the year to see  if we need to adjust.  Not every club has to take in every event.</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18</a:t>
            </a:fld>
            <a:endParaRPr lang="en-US" dirty="0"/>
          </a:p>
        </p:txBody>
      </p:sp>
    </p:spTree>
    <p:extLst>
      <p:ext uri="{BB962C8B-B14F-4D97-AF65-F5344CB8AC3E}">
        <p14:creationId xmlns:p14="http://schemas.microsoft.com/office/powerpoint/2010/main" val="1405038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steps to support this plan.</a:t>
            </a:r>
            <a:r>
              <a:rPr lang="en-CA" baseline="0" dirty="0" smtClean="0"/>
              <a:t>  Top down messaging is the same message from everyone. </a:t>
            </a:r>
          </a:p>
          <a:p>
            <a:r>
              <a:rPr lang="en-CA" baseline="0" dirty="0" smtClean="0"/>
              <a:t>PR Webinars – to help educate anyone on the next program, needs, reasons, tools, etc.</a:t>
            </a:r>
          </a:p>
          <a:p>
            <a:r>
              <a:rPr lang="en-CA" baseline="0" dirty="0" smtClean="0"/>
              <a:t>Train clubs on how to manage media releases, give them examples – offer the Zoom training and work with whoever comes on.</a:t>
            </a:r>
          </a:p>
          <a:p>
            <a:r>
              <a:rPr lang="en-CA" baseline="0" dirty="0" smtClean="0"/>
              <a:t>Same for social media.  We need to bring use of the tools into the 21</a:t>
            </a:r>
            <a:r>
              <a:rPr lang="en-CA" baseline="30000" dirty="0" smtClean="0"/>
              <a:t>st</a:t>
            </a:r>
            <a:r>
              <a:rPr lang="en-CA" baseline="0" dirty="0" smtClean="0"/>
              <a:t> century.</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19</a:t>
            </a:fld>
            <a:endParaRPr lang="en-US" dirty="0"/>
          </a:p>
        </p:txBody>
      </p:sp>
    </p:spTree>
    <p:extLst>
      <p:ext uri="{BB962C8B-B14F-4D97-AF65-F5344CB8AC3E}">
        <p14:creationId xmlns:p14="http://schemas.microsoft.com/office/powerpoint/2010/main" val="187530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 totally separate initiative.</a:t>
            </a:r>
            <a:r>
              <a:rPr lang="en-CA" baseline="0" dirty="0" smtClean="0"/>
              <a:t>  Our District is very senior based.  As they age out we need new membership.  Shifting some attention to youth outreach could pay off in 5 to 10 years down the road.</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20</a:t>
            </a:fld>
            <a:endParaRPr lang="en-US" dirty="0"/>
          </a:p>
        </p:txBody>
      </p:sp>
    </p:spTree>
    <p:extLst>
      <p:ext uri="{BB962C8B-B14F-4D97-AF65-F5344CB8AC3E}">
        <p14:creationId xmlns:p14="http://schemas.microsoft.com/office/powerpoint/2010/main" val="106004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From my experience the Public</a:t>
            </a:r>
            <a:r>
              <a:rPr lang="en-CA" baseline="0" dirty="0" smtClean="0"/>
              <a:t> Relations in District 64 has a small focus on external relations.  This can be modified with a good multi-year plan that focuses some resources in toward the general public.</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2</a:t>
            </a:fld>
            <a:endParaRPr lang="en-US" dirty="0"/>
          </a:p>
        </p:txBody>
      </p:sp>
    </p:spTree>
    <p:extLst>
      <p:ext uri="{BB962C8B-B14F-4D97-AF65-F5344CB8AC3E}">
        <p14:creationId xmlns:p14="http://schemas.microsoft.com/office/powerpoint/2010/main" val="1975346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Just a short list of some</a:t>
            </a:r>
            <a:r>
              <a:rPr lang="en-CA" baseline="0" dirty="0" smtClean="0"/>
              <a:t> things that would have to happen or be put in place.  Would be nice to have lined up sooner then later but it is a multi-year plan so can be updated, revised or added to as time goes forward.  Create and improve.</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22</a:t>
            </a:fld>
            <a:endParaRPr lang="en-US" dirty="0"/>
          </a:p>
        </p:txBody>
      </p:sp>
    </p:spTree>
    <p:extLst>
      <p:ext uri="{BB962C8B-B14F-4D97-AF65-F5344CB8AC3E}">
        <p14:creationId xmlns:p14="http://schemas.microsoft.com/office/powerpoint/2010/main" val="241657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million dollar question – can the</a:t>
            </a:r>
            <a:r>
              <a:rPr lang="en-CA" baseline="0" dirty="0" smtClean="0"/>
              <a:t> team support this approach?  Support the programs?  With a rolling 3 year consistency it might be possible.  My major goal would be to earmark some funds for an outside ad campaign.</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23</a:t>
            </a:fld>
            <a:endParaRPr lang="en-US" dirty="0"/>
          </a:p>
        </p:txBody>
      </p:sp>
    </p:spTree>
    <p:extLst>
      <p:ext uri="{BB962C8B-B14F-4D97-AF65-F5344CB8AC3E}">
        <p14:creationId xmlns:p14="http://schemas.microsoft.com/office/powerpoint/2010/main" val="3943624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Can</a:t>
            </a:r>
            <a:r>
              <a:rPr lang="en-CA" baseline="0" dirty="0" smtClean="0"/>
              <a:t> we go ahead with such plan?  Adoption calendar?</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24</a:t>
            </a:fld>
            <a:endParaRPr lang="en-US" dirty="0"/>
          </a:p>
        </p:txBody>
      </p:sp>
    </p:spTree>
    <p:extLst>
      <p:ext uri="{BB962C8B-B14F-4D97-AF65-F5344CB8AC3E}">
        <p14:creationId xmlns:p14="http://schemas.microsoft.com/office/powerpoint/2010/main" val="3937490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Fall rally – for members to get ramped up in September.</a:t>
            </a:r>
            <a:r>
              <a:rPr lang="en-CA" baseline="0" dirty="0" smtClean="0"/>
              <a:t>  If it is held 2</a:t>
            </a:r>
            <a:r>
              <a:rPr lang="en-CA" baseline="30000" dirty="0" smtClean="0"/>
              <a:t>nd</a:t>
            </a:r>
            <a:r>
              <a:rPr lang="en-CA" baseline="0" dirty="0" smtClean="0"/>
              <a:t> or 3</a:t>
            </a:r>
            <a:r>
              <a:rPr lang="en-CA" baseline="30000" dirty="0" smtClean="0"/>
              <a:t>rd</a:t>
            </a:r>
            <a:r>
              <a:rPr lang="en-CA" baseline="0" dirty="0" smtClean="0"/>
              <a:t> week in September we are already at the end of quarter 1 before we launch anything.</a:t>
            </a:r>
          </a:p>
          <a:p>
            <a:r>
              <a:rPr lang="en-CA" baseline="0" dirty="0" smtClean="0"/>
              <a:t>Fall TLI – is focused more for the membership.  It does include some education sessions that might be of interest to the public, if promoted alone, however the event is a day for the members.</a:t>
            </a:r>
          </a:p>
          <a:p>
            <a:r>
              <a:rPr lang="en-CA" baseline="0" dirty="0" smtClean="0"/>
              <a:t>January TLI – similar to Fall TLI but includes some Club Officer Training at that time of the year.</a:t>
            </a:r>
          </a:p>
          <a:p>
            <a:r>
              <a:rPr lang="en-CA" baseline="0" dirty="0" smtClean="0"/>
              <a:t>Monthly Hotel District Meetings – totally member related.  However, of the 1200 or so members typically the same 40 show up with a variety of 20 or so other folks.   A lot of cash is spent on these sessions with very little support to non-attendees.</a:t>
            </a:r>
          </a:p>
          <a:p>
            <a:r>
              <a:rPr lang="en-CA" baseline="0" dirty="0" smtClean="0"/>
              <a:t>Speech Contests – more related to clubs and advancing skills.</a:t>
            </a:r>
          </a:p>
          <a:p>
            <a:r>
              <a:rPr lang="en-CA" baseline="0" dirty="0" smtClean="0"/>
              <a:t>Spring Convention – member focused.  Annual General Meeting, Annual Awards, Speech Contests, etc.  Very little general public interest.</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3</a:t>
            </a:fld>
            <a:endParaRPr lang="en-US" dirty="0"/>
          </a:p>
        </p:txBody>
      </p:sp>
    </p:spTree>
    <p:extLst>
      <p:ext uri="{BB962C8B-B14F-4D97-AF65-F5344CB8AC3E}">
        <p14:creationId xmlns:p14="http://schemas.microsoft.com/office/powerpoint/2010/main" val="227366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did have proclamations the past 2 years at the Provincial Level.  Last year I</a:t>
            </a:r>
            <a:r>
              <a:rPr lang="en-CA" baseline="0" dirty="0" smtClean="0"/>
              <a:t> expanded that to several communities.  The City of Winnipeg does not do proclamations.  We could do Toastmasters Week with, or without, proclamations.  I do believe the previous time we took advantage of proclamations was in 2012.</a:t>
            </a:r>
          </a:p>
          <a:p>
            <a:endParaRPr lang="en-CA" baseline="0" dirty="0" smtClean="0"/>
          </a:p>
          <a:p>
            <a:r>
              <a:rPr lang="en-CA" baseline="0" dirty="0" smtClean="0"/>
              <a:t>Communication and Leadership Award – is given to a community member.  This can have public appeal, however not sure how we promote that as they tend to keep the recipient quiet until award time.  Even so if we knew a month ahead could we turn that into a public attended event? That might do something for brand awareness but our goal is to get guests out to our clubs.</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4</a:t>
            </a:fld>
            <a:endParaRPr lang="en-US" dirty="0"/>
          </a:p>
        </p:txBody>
      </p:sp>
    </p:spTree>
    <p:extLst>
      <p:ext uri="{BB962C8B-B14F-4D97-AF65-F5344CB8AC3E}">
        <p14:creationId xmlns:p14="http://schemas.microsoft.com/office/powerpoint/2010/main" val="101519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Just a list of public</a:t>
            </a:r>
            <a:r>
              <a:rPr lang="en-CA" baseline="0" dirty="0" smtClean="0"/>
              <a:t> relations tools that we have at our disposal.  There are more we could take on but making quality use of these ones is still an outstanding goal.</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5</a:t>
            </a:fld>
            <a:endParaRPr lang="en-US" dirty="0"/>
          </a:p>
        </p:txBody>
      </p:sp>
    </p:spTree>
    <p:extLst>
      <p:ext uri="{BB962C8B-B14F-4D97-AF65-F5344CB8AC3E}">
        <p14:creationId xmlns:p14="http://schemas.microsoft.com/office/powerpoint/2010/main" val="783307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 believe we need a methodical organized</a:t>
            </a:r>
            <a:r>
              <a:rPr lang="en-CA" baseline="0" dirty="0" smtClean="0"/>
              <a:t> approach to growing the brand within our community. With campaigns consistent year over year the clubs know what to expect, when to expect it and can be prepared to maximize any public relations efforts needed.  We need to keep that momentum rolling.  With a July 1 turnover it is too easy to drop the ball June 30 and hope that someone will pick it up on July 1.  As a majority of our clubs tend to take the summer months off we don’t regain momentum until after the Fall Rally in mid September.</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6</a:t>
            </a:fld>
            <a:endParaRPr lang="en-US" dirty="0"/>
          </a:p>
        </p:txBody>
      </p:sp>
    </p:spTree>
    <p:extLst>
      <p:ext uri="{BB962C8B-B14F-4D97-AF65-F5344CB8AC3E}">
        <p14:creationId xmlns:p14="http://schemas.microsoft.com/office/powerpoint/2010/main" val="1963324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Funds</a:t>
            </a:r>
            <a:r>
              <a:rPr lang="en-CA" baseline="0" dirty="0" smtClean="0"/>
              <a:t> come from members and are limited.  We need to be sure we plan to spend them wisely trying to get the most bang for the buck.  Not only is it money but it could be effort – hours of volunteer work to get some of these programs moving.  </a:t>
            </a:r>
          </a:p>
          <a:p>
            <a:endParaRPr lang="en-CA" baseline="0" dirty="0" smtClean="0"/>
          </a:p>
          <a:p>
            <a:r>
              <a:rPr lang="en-CA" baseline="0" dirty="0" smtClean="0"/>
              <a:t>The geographic consideration is to ensure we do something for rural clubs.  We could look at a percentage formula.  While 80% would be spent in the city of Winnipeg we could do some smaller ads in smaller papers around rural communities.  Easy enough to make a budget division spreadsheet for that.  We might even be able to do a matching contribution – we match club output.</a:t>
            </a:r>
          </a:p>
          <a:p>
            <a:endParaRPr lang="en-CA" baseline="0" dirty="0" smtClean="0"/>
          </a:p>
          <a:p>
            <a:r>
              <a:rPr lang="en-CA" baseline="0" dirty="0" smtClean="0"/>
              <a:t>Match timing – we should spend any large advertising dollars in September and October.  Spending in June is unproductive as clubs hibernate through the summer.  Spending in November is unproductive as people hibernate through the holidays.  However, spending in January thru March could have a good impact.  Depends on what we are selling?  TM Brand and name – could do.  Open houses, special meetings?  Maybe.</a:t>
            </a:r>
          </a:p>
          <a:p>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7</a:t>
            </a:fld>
            <a:endParaRPr lang="en-US" dirty="0"/>
          </a:p>
        </p:txBody>
      </p:sp>
    </p:spTree>
    <p:extLst>
      <p:ext uri="{BB962C8B-B14F-4D97-AF65-F5344CB8AC3E}">
        <p14:creationId xmlns:p14="http://schemas.microsoft.com/office/powerpoint/2010/main" val="320425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need to create</a:t>
            </a:r>
            <a:r>
              <a:rPr lang="en-CA" baseline="0" dirty="0" smtClean="0"/>
              <a:t> a toolbox with all the tools clubs need to promote themselves.  Media releases tailored to D64.  Proclamation requests tailored to D64.  Fliers, promotional documents, etc.  Have them on a resource site on our website.</a:t>
            </a:r>
          </a:p>
          <a:p>
            <a:endParaRPr lang="en-CA" baseline="0" dirty="0" smtClean="0"/>
          </a:p>
          <a:p>
            <a:r>
              <a:rPr lang="en-CA" baseline="0" dirty="0" smtClean="0"/>
              <a:t>They start to become like the Fall Rally – expected every year, clubs ready to take on.  Problem with Fall Rally is it focuses inward, nothing for the general public.  The other problem is that the waiting till the Fall Rally sees a 2 month lag.  At the very least we have to be ready end of August, start of September.</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8</a:t>
            </a:fld>
            <a:endParaRPr lang="en-US" dirty="0"/>
          </a:p>
        </p:txBody>
      </p:sp>
    </p:spTree>
    <p:extLst>
      <p:ext uri="{BB962C8B-B14F-4D97-AF65-F5344CB8AC3E}">
        <p14:creationId xmlns:p14="http://schemas.microsoft.com/office/powerpoint/2010/main" val="62077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Just my 7 or 8 step</a:t>
            </a:r>
            <a:r>
              <a:rPr lang="en-CA" baseline="0" dirty="0" smtClean="0"/>
              <a:t> plan followed to think through this process.  Item # 6 is the communication plan that TI wants the PRM to provide each year.  Depending on focus could have more or less steps.</a:t>
            </a:r>
            <a:endParaRPr lang="en-CA" dirty="0"/>
          </a:p>
        </p:txBody>
      </p:sp>
      <p:sp>
        <p:nvSpPr>
          <p:cNvPr id="4" name="Slide Number Placeholder 3"/>
          <p:cNvSpPr>
            <a:spLocks noGrp="1"/>
          </p:cNvSpPr>
          <p:nvPr>
            <p:ph type="sldNum" sz="quarter" idx="10"/>
          </p:nvPr>
        </p:nvSpPr>
        <p:spPr/>
        <p:txBody>
          <a:bodyPr/>
          <a:lstStyle/>
          <a:p>
            <a:fld id="{1C54B805-CDAB-3A40-8111-AB777D1FAB7A}" type="slidenum">
              <a:rPr lang="en-US" smtClean="0"/>
              <a:t>9</a:t>
            </a:fld>
            <a:endParaRPr lang="en-US" dirty="0"/>
          </a:p>
        </p:txBody>
      </p:sp>
    </p:spTree>
    <p:extLst>
      <p:ext uri="{BB962C8B-B14F-4D97-AF65-F5344CB8AC3E}">
        <p14:creationId xmlns:p14="http://schemas.microsoft.com/office/powerpoint/2010/main" val="1366969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dark bkg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048000" y="1671825"/>
            <a:ext cx="3048000" cy="694947"/>
          </a:xfrm>
          <a:prstGeom prst="rect">
            <a:avLst/>
          </a:prstGeom>
        </p:spPr>
      </p:pic>
      <p:cxnSp>
        <p:nvCxnSpPr>
          <p:cNvPr id="4" name="Straight Connector 3"/>
          <p:cNvCxnSpPr/>
          <p:nvPr userDrawn="1"/>
        </p:nvCxnSpPr>
        <p:spPr>
          <a:xfrm>
            <a:off x="1066800" y="2743200"/>
            <a:ext cx="701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9"/>
          <p:cNvSpPr>
            <a:spLocks noGrp="1"/>
          </p:cNvSpPr>
          <p:nvPr>
            <p:ph type="title" hasCustomPrompt="1"/>
          </p:nvPr>
        </p:nvSpPr>
        <p:spPr>
          <a:xfrm>
            <a:off x="628650" y="3200401"/>
            <a:ext cx="7886700" cy="533400"/>
          </a:xfrm>
          <a:prstGeom prst="rect">
            <a:avLst/>
          </a:prstGeom>
        </p:spPr>
        <p:txBody>
          <a:bodyPr/>
          <a:lstStyle>
            <a:lvl1pPr algn="ctr">
              <a:defRPr sz="2600">
                <a:solidFill>
                  <a:srgbClr val="FFF0A0"/>
                </a:solidFill>
                <a:latin typeface="Myriad Pro" charset="0"/>
                <a:ea typeface="Myriad Pro" charset="0"/>
                <a:cs typeface="Myriad Pro" charset="0"/>
              </a:defRPr>
            </a:lvl1pPr>
          </a:lstStyle>
          <a:p>
            <a:r>
              <a:rPr lang="en-US" dirty="0" smtClean="0"/>
              <a:t>Click to Edit Master Title</a:t>
            </a:r>
            <a:endParaRPr lang="en-US" dirty="0"/>
          </a:p>
        </p:txBody>
      </p:sp>
      <p:sp>
        <p:nvSpPr>
          <p:cNvPr id="15" name="Content Placeholder 17"/>
          <p:cNvSpPr>
            <a:spLocks noGrp="1"/>
          </p:cNvSpPr>
          <p:nvPr>
            <p:ph sz="quarter" idx="10" hasCustomPrompt="1"/>
          </p:nvPr>
        </p:nvSpPr>
        <p:spPr>
          <a:xfrm>
            <a:off x="1647825" y="4038600"/>
            <a:ext cx="5848350" cy="914400"/>
          </a:xfrm>
          <a:prstGeom prst="rect">
            <a:avLst/>
          </a:prstGeom>
        </p:spPr>
        <p:txBody>
          <a:bodyPr/>
          <a:lstStyle>
            <a:lvl1pPr marL="0" indent="0" algn="ctr">
              <a:buNone/>
              <a:defRPr sz="2000" baseline="0">
                <a:solidFill>
                  <a:srgbClr val="EBEBEB"/>
                </a:solidFill>
              </a:defRPr>
            </a:lvl1pPr>
          </a:lstStyle>
          <a:p>
            <a:pPr lvl="0"/>
            <a:r>
              <a:rPr lang="en-US" dirty="0" smtClean="0"/>
              <a:t>Click to Edit Master subtitle</a:t>
            </a:r>
            <a:endParaRPr lang="en-US" dirty="0"/>
          </a:p>
        </p:txBody>
      </p:sp>
    </p:spTree>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645075"/>
          </a:xfrm>
          <a:prstGeom prst="rect">
            <a:avLst/>
          </a:prstGeom>
        </p:spPr>
        <p:txBody>
          <a:bodyPr/>
          <a:lstStyle>
            <a:lvl1pPr>
              <a:defRPr sz="3000"/>
            </a:lvl1pPr>
          </a:lstStyle>
          <a:p>
            <a:r>
              <a:rPr lang="en-US" dirty="0" smtClean="0"/>
              <a:t>Click to edit Master title style</a:t>
            </a:r>
            <a:endParaRPr lang="en-US" dirty="0"/>
          </a:p>
        </p:txBody>
      </p:sp>
      <p:sp>
        <p:nvSpPr>
          <p:cNvPr id="11" name="Text Placeholder 23"/>
          <p:cNvSpPr>
            <a:spLocks noGrp="1"/>
          </p:cNvSpPr>
          <p:nvPr>
            <p:ph idx="1"/>
          </p:nvPr>
        </p:nvSpPr>
        <p:spPr>
          <a:xfrm>
            <a:off x="457200" y="1604156"/>
            <a:ext cx="8229600" cy="5101445"/>
          </a:xfrm>
          <a:prstGeom prst="rect">
            <a:avLst/>
          </a:prstGeom>
        </p:spPr>
        <p:txBody>
          <a:bodyPr vert="horz" lIns="91440" tIns="45720" rIns="91440" bIns="45720" rtlCol="0">
            <a:normAutofit/>
          </a:bodyPr>
          <a:lstStyle>
            <a:lvl1pPr marL="287338" indent="-287338">
              <a:buSzPct val="100000"/>
              <a:defRPr sz="2400">
                <a:solidFill>
                  <a:schemeClr val="tx2">
                    <a:lumMod val="65000"/>
                    <a:lumOff val="35000"/>
                  </a:schemeClr>
                </a:solidFill>
              </a:defRPr>
            </a:lvl1pPr>
            <a:lvl2pPr marL="685800" indent="-228600">
              <a:defRPr sz="2000">
                <a:solidFill>
                  <a:schemeClr val="tx2">
                    <a:lumMod val="65000"/>
                    <a:lumOff val="35000"/>
                  </a:schemeClr>
                </a:solidFill>
              </a:defRPr>
            </a:lvl2pPr>
            <a:lvl3pPr marL="1084263" indent="-169863">
              <a:defRPr>
                <a:solidFill>
                  <a:schemeClr val="tx2">
                    <a:lumMod val="65000"/>
                    <a:lumOff val="35000"/>
                  </a:schemeClr>
                </a:solidFill>
              </a:defRPr>
            </a:lvl3pPr>
            <a:lvl4pPr>
              <a:defRPr>
                <a:solidFill>
                  <a:schemeClr val="tx2">
                    <a:lumMod val="65000"/>
                    <a:lumOff val="35000"/>
                  </a:schemeClr>
                </a:solidFill>
              </a:defRPr>
            </a:lvl4pPr>
            <a:lvl5pPr marL="2060575" indent="-290513">
              <a:defRPr>
                <a:solidFill>
                  <a:schemeClr val="tx2">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41647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running copy">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914400"/>
          </a:xfrm>
          <a:prstGeom prst="rect">
            <a:avLst/>
          </a:prstGeom>
        </p:spPr>
        <p:txBody>
          <a:bodyPr vert="horz"/>
          <a:lstStyle>
            <a:lvl1pPr>
              <a:defRPr sz="3000"/>
            </a:lvl1pPr>
          </a:lstStyle>
          <a:p>
            <a:r>
              <a:rPr lang="en-US" dirty="0" smtClean="0"/>
              <a:t>Click to edit Master title style</a:t>
            </a:r>
            <a:endParaRPr lang="en-US" dirty="0"/>
          </a:p>
        </p:txBody>
      </p:sp>
      <p:sp>
        <p:nvSpPr>
          <p:cNvPr id="3" name="Text Placeholder 23"/>
          <p:cNvSpPr>
            <a:spLocks noGrp="1"/>
          </p:cNvSpPr>
          <p:nvPr>
            <p:ph idx="1"/>
          </p:nvPr>
        </p:nvSpPr>
        <p:spPr>
          <a:xfrm>
            <a:off x="457200" y="1604156"/>
            <a:ext cx="8229600" cy="5101445"/>
          </a:xfrm>
          <a:prstGeom prst="rect">
            <a:avLst/>
          </a:prstGeom>
        </p:spPr>
        <p:txBody>
          <a:bodyPr vert="horz" lIns="91440" tIns="45720" rIns="91440" bIns="45720" rtlCol="0">
            <a:normAutofit/>
          </a:bodyPr>
          <a:lstStyle>
            <a:lvl1pPr marL="0" indent="0">
              <a:buSzPct val="100000"/>
              <a:buFontTx/>
              <a:buNone/>
              <a:defRPr sz="2400">
                <a:solidFill>
                  <a:schemeClr val="tx2">
                    <a:lumMod val="65000"/>
                    <a:lumOff val="35000"/>
                  </a:schemeClr>
                </a:solidFill>
              </a:defRPr>
            </a:lvl1pPr>
            <a:lvl2pPr marL="457200" indent="0">
              <a:buFontTx/>
              <a:buNone/>
              <a:defRPr sz="2000">
                <a:solidFill>
                  <a:schemeClr val="tx2">
                    <a:lumMod val="65000"/>
                    <a:lumOff val="35000"/>
                  </a:schemeClr>
                </a:solidFill>
              </a:defRPr>
            </a:lvl2pPr>
            <a:lvl3pPr marL="914400" indent="0">
              <a:buFontTx/>
              <a:buNone/>
              <a:defRPr>
                <a:solidFill>
                  <a:schemeClr val="tx2">
                    <a:lumMod val="65000"/>
                    <a:lumOff val="35000"/>
                  </a:schemeClr>
                </a:solidFill>
              </a:defRPr>
            </a:lvl3pPr>
            <a:lvl4pPr marL="1371600" indent="0">
              <a:buFontTx/>
              <a:buNone/>
              <a:defRPr>
                <a:solidFill>
                  <a:schemeClr val="tx2">
                    <a:lumMod val="65000"/>
                    <a:lumOff val="35000"/>
                  </a:schemeClr>
                </a:solidFill>
              </a:defRPr>
            </a:lvl4pPr>
            <a:lvl5pPr marL="1770062" indent="0">
              <a:buFontTx/>
              <a:buNone/>
              <a:defRPr>
                <a:solidFill>
                  <a:schemeClr val="tx2">
                    <a:lumMod val="65000"/>
                    <a:lumOff val="35000"/>
                  </a:schemeClr>
                </a:solidFill>
              </a:defRPr>
            </a:lvl5pPr>
          </a:lstStyle>
          <a:p>
            <a:pPr lvl="0"/>
            <a:r>
              <a:rPr lang="en-US" dirty="0" smtClean="0"/>
              <a:t>Click to edit Master text styles</a:t>
            </a:r>
          </a:p>
        </p:txBody>
      </p:sp>
      <p:cxnSp>
        <p:nvCxnSpPr>
          <p:cNvPr id="4" name="Straight Connector 3"/>
          <p:cNvCxnSpPr/>
          <p:nvPr userDrawn="1"/>
        </p:nvCxnSpPr>
        <p:spPr>
          <a:xfrm>
            <a:off x="304800" y="12565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20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s--bullets">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838200"/>
          </a:xfrm>
          <a:prstGeom prst="rect">
            <a:avLst/>
          </a:prstGeom>
        </p:spPr>
        <p:txBody>
          <a:bodyPr vert="horz"/>
          <a:lstStyle>
            <a:lvl1pPr>
              <a:defRPr sz="3000"/>
            </a:lvl1pPr>
          </a:lstStyle>
          <a:p>
            <a:r>
              <a:rPr lang="en-US" dirty="0" smtClean="0"/>
              <a:t>Click to edit Master title style</a:t>
            </a:r>
            <a:endParaRPr lang="en-US" dirty="0"/>
          </a:p>
        </p:txBody>
      </p:sp>
      <p:sp>
        <p:nvSpPr>
          <p:cNvPr id="4" name="Content Placeholder 3"/>
          <p:cNvSpPr>
            <a:spLocks noGrp="1"/>
          </p:cNvSpPr>
          <p:nvPr>
            <p:ph sz="quarter" idx="10" hasCustomPrompt="1"/>
          </p:nvPr>
        </p:nvSpPr>
        <p:spPr>
          <a:xfrm>
            <a:off x="533400" y="1600200"/>
            <a:ext cx="37338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dirty="0" smtClean="0"/>
              <a:t>Level One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5" name="Straight Connector 4"/>
          <p:cNvCxnSpPr/>
          <p:nvPr userDrawn="1"/>
        </p:nvCxnSpPr>
        <p:spPr>
          <a:xfrm>
            <a:off x="304800" y="12565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1" hasCustomPrompt="1"/>
          </p:nvPr>
        </p:nvSpPr>
        <p:spPr>
          <a:xfrm>
            <a:off x="4572000" y="1600200"/>
            <a:ext cx="3733800" cy="5181600"/>
          </a:xfrm>
          <a:prstGeom prst="rect">
            <a:avLst/>
          </a:prstGeom>
        </p:spPr>
        <p:txBody>
          <a:bodyPr vert="horz"/>
          <a:lstStyle>
            <a:lvl1pPr marL="228600" indent="-228600">
              <a:defRPr sz="2400"/>
            </a:lvl1pPr>
            <a:lvl2pPr marL="685800" indent="-228600">
              <a:defRPr sz="2000"/>
            </a:lvl2pPr>
            <a:lvl3pPr marL="1084263" indent="-169863">
              <a:defRPr sz="2000"/>
            </a:lvl3pPr>
            <a:lvl5pPr marL="2057400" indent="-228600">
              <a:defRPr/>
            </a:lvl5pPr>
          </a:lstStyle>
          <a:p>
            <a:pPr lvl="0"/>
            <a:r>
              <a:rPr lang="en-US" dirty="0" smtClean="0"/>
              <a:t>Level One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2830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s--copy">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762000"/>
          </a:xfrm>
          <a:prstGeom prst="rect">
            <a:avLst/>
          </a:prstGeom>
        </p:spPr>
        <p:txBody>
          <a:bodyPr vert="horz"/>
          <a:lstStyle>
            <a:lvl1pPr>
              <a:defRPr sz="3000"/>
            </a:lvl1pPr>
          </a:lstStyle>
          <a:p>
            <a:r>
              <a:rPr lang="en-US" dirty="0" smtClean="0"/>
              <a:t>Click to edit Master title style</a:t>
            </a:r>
            <a:endParaRPr lang="en-US" dirty="0"/>
          </a:p>
        </p:txBody>
      </p:sp>
      <p:cxnSp>
        <p:nvCxnSpPr>
          <p:cNvPr id="3" name="Straight Connector 2"/>
          <p:cNvCxnSpPr/>
          <p:nvPr userDrawn="1"/>
        </p:nvCxnSpPr>
        <p:spPr>
          <a:xfrm>
            <a:off x="304800" y="12565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0"/>
          </p:nvPr>
        </p:nvSpPr>
        <p:spPr>
          <a:xfrm>
            <a:off x="457200" y="1600200"/>
            <a:ext cx="38862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a:p>
            <a:pPr lvl="0"/>
            <a:endParaRPr lang="en-US" dirty="0" smtClean="0"/>
          </a:p>
        </p:txBody>
      </p:sp>
      <p:sp>
        <p:nvSpPr>
          <p:cNvPr id="12" name="Content Placeholder 10"/>
          <p:cNvSpPr>
            <a:spLocks noGrp="1"/>
          </p:cNvSpPr>
          <p:nvPr>
            <p:ph sz="quarter" idx="11"/>
          </p:nvPr>
        </p:nvSpPr>
        <p:spPr>
          <a:xfrm>
            <a:off x="4648200" y="1600200"/>
            <a:ext cx="3886200" cy="5029200"/>
          </a:xfrm>
          <a:prstGeom prst="rect">
            <a:avLst/>
          </a:prstGeom>
        </p:spPr>
        <p:txBody>
          <a:bodyPr vert="horz"/>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en-US" dirty="0" smtClean="0"/>
              <a:t>Click to edit Master text styles</a:t>
            </a:r>
          </a:p>
          <a:p>
            <a:pPr lvl="0"/>
            <a:endParaRPr lang="en-US" dirty="0" smtClean="0"/>
          </a:p>
        </p:txBody>
      </p:sp>
    </p:spTree>
    <p:extLst>
      <p:ext uri="{BB962C8B-B14F-4D97-AF65-F5344CB8AC3E}">
        <p14:creationId xmlns:p14="http://schemas.microsoft.com/office/powerpoint/2010/main" val="1547827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 With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62802" y="114301"/>
            <a:ext cx="1812635" cy="413281"/>
          </a:xfrm>
          <a:prstGeom prst="rect">
            <a:avLst/>
          </a:prstGeom>
        </p:spPr>
      </p:pic>
      <p:sp>
        <p:nvSpPr>
          <p:cNvPr id="3" name="Title 1"/>
          <p:cNvSpPr>
            <a:spLocks noGrp="1"/>
          </p:cNvSpPr>
          <p:nvPr>
            <p:ph type="title"/>
          </p:nvPr>
        </p:nvSpPr>
        <p:spPr>
          <a:xfrm>
            <a:off x="228600" y="609600"/>
            <a:ext cx="8610600" cy="645075"/>
          </a:xfrm>
          <a:prstGeom prst="rect">
            <a:avLst/>
          </a:prstGeom>
        </p:spPr>
        <p:txBody>
          <a:bodyPr/>
          <a:lstStyle>
            <a:lvl1pPr>
              <a:defRPr sz="3000"/>
            </a:lvl1pPr>
          </a:lstStyle>
          <a:p>
            <a:endParaRPr lang="en-US" dirty="0"/>
          </a:p>
        </p:txBody>
      </p:sp>
      <p:cxnSp>
        <p:nvCxnSpPr>
          <p:cNvPr id="4" name="Straight Connector 3"/>
          <p:cNvCxnSpPr/>
          <p:nvPr userDrawn="1"/>
        </p:nvCxnSpPr>
        <p:spPr>
          <a:xfrm>
            <a:off x="304800" y="12565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07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 No 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162802" y="114301"/>
            <a:ext cx="1812635" cy="413281"/>
          </a:xfrm>
          <a:prstGeom prst="rect">
            <a:avLst/>
          </a:prstGeom>
        </p:spPr>
      </p:pic>
    </p:spTree>
    <p:extLst>
      <p:ext uri="{BB962C8B-B14F-4D97-AF65-F5344CB8AC3E}">
        <p14:creationId xmlns:p14="http://schemas.microsoft.com/office/powerpoint/2010/main" val="251808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6D5D7">
            <a:alpha val="65000"/>
          </a:srgbClr>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9" cstate="email">
            <a:extLst>
              <a:ext uri="{28A0092B-C50C-407E-A947-70E740481C1C}">
                <a14:useLocalDpi xmlns:a14="http://schemas.microsoft.com/office/drawing/2010/main" val="0"/>
              </a:ext>
            </a:extLst>
          </a:blip>
          <a:stretch>
            <a:fillRect/>
          </a:stretch>
        </p:blipFill>
        <p:spPr>
          <a:xfrm>
            <a:off x="7162802" y="114301"/>
            <a:ext cx="1812635" cy="413281"/>
          </a:xfrm>
          <a:prstGeom prst="rect">
            <a:avLst/>
          </a:prstGeom>
        </p:spPr>
      </p:pic>
    </p:spTree>
    <p:extLst>
      <p:ext uri="{BB962C8B-B14F-4D97-AF65-F5344CB8AC3E}">
        <p14:creationId xmlns:p14="http://schemas.microsoft.com/office/powerpoint/2010/main" val="786624690"/>
      </p:ext>
    </p:extLst>
  </p:cSld>
  <p:clrMap bg1="lt1" tx1="dk1" bg2="lt2" tx2="dk2" accent1="accent1" accent2="accent2" accent3="accent3" accent4="accent4" accent5="accent5" accent6="accent6" hlink="hlink" folHlink="folHlink"/>
  <p:sldLayoutIdLst>
    <p:sldLayoutId id="2147483735" r:id="rId1"/>
    <p:sldLayoutId id="2147483666" r:id="rId2"/>
    <p:sldLayoutId id="2147483740" r:id="rId3"/>
    <p:sldLayoutId id="2147483744" r:id="rId4"/>
    <p:sldLayoutId id="2147483745" r:id="rId5"/>
    <p:sldLayoutId id="2147483736" r:id="rId6"/>
    <p:sldLayoutId id="2147483743" r:id="rId7"/>
  </p:sldLayoutIdLst>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hf hdr="0" dt="0"/>
  <p:txStyles>
    <p:titleStyle>
      <a:lvl1pPr algn="l" rtl="0" eaLnBrk="1" fontAlgn="base" hangingPunct="1">
        <a:spcBef>
          <a:spcPct val="0"/>
        </a:spcBef>
        <a:spcAft>
          <a:spcPct val="0"/>
        </a:spcAft>
        <a:defRPr sz="2800" b="1" i="0">
          <a:solidFill>
            <a:schemeClr val="tx2">
              <a:lumMod val="65000"/>
              <a:lumOff val="35000"/>
            </a:schemeClr>
          </a:solidFill>
          <a:latin typeface="Myriad Pro Semibold" charset="0"/>
          <a:ea typeface="Myriad Pro Semibold" charset="0"/>
          <a:cs typeface="Myriad Pro Semibold" charset="0"/>
        </a:defRPr>
      </a:lvl1pPr>
      <a:lvl2pPr algn="l" rtl="0" eaLnBrk="1" fontAlgn="base" hangingPunct="1">
        <a:spcBef>
          <a:spcPct val="0"/>
        </a:spcBef>
        <a:spcAft>
          <a:spcPct val="0"/>
        </a:spcAft>
        <a:defRPr sz="4000" b="1">
          <a:solidFill>
            <a:srgbClr val="063052"/>
          </a:solidFill>
          <a:latin typeface="Arial" charset="0"/>
          <a:ea typeface="ヒラギノ角ゴ Pro W3" charset="0"/>
        </a:defRPr>
      </a:lvl2pPr>
      <a:lvl3pPr algn="l" rtl="0" eaLnBrk="1" fontAlgn="base" hangingPunct="1">
        <a:spcBef>
          <a:spcPct val="0"/>
        </a:spcBef>
        <a:spcAft>
          <a:spcPct val="0"/>
        </a:spcAft>
        <a:defRPr sz="4000" b="1">
          <a:solidFill>
            <a:srgbClr val="063052"/>
          </a:solidFill>
          <a:latin typeface="Arial" charset="0"/>
          <a:ea typeface="ヒラギノ角ゴ Pro W3" charset="0"/>
        </a:defRPr>
      </a:lvl3pPr>
      <a:lvl4pPr algn="l" rtl="0" eaLnBrk="1" fontAlgn="base" hangingPunct="1">
        <a:spcBef>
          <a:spcPct val="0"/>
        </a:spcBef>
        <a:spcAft>
          <a:spcPct val="0"/>
        </a:spcAft>
        <a:defRPr sz="4000" b="1">
          <a:solidFill>
            <a:srgbClr val="063052"/>
          </a:solidFill>
          <a:latin typeface="Arial" charset="0"/>
          <a:ea typeface="ヒラギノ角ゴ Pro W3" charset="0"/>
        </a:defRPr>
      </a:lvl4pPr>
      <a:lvl5pPr algn="l" rtl="0" eaLnBrk="1" fontAlgn="base" hangingPunct="1">
        <a:spcBef>
          <a:spcPct val="0"/>
        </a:spcBef>
        <a:spcAft>
          <a:spcPct val="0"/>
        </a:spcAft>
        <a:defRPr sz="4000" b="1">
          <a:solidFill>
            <a:srgbClr val="063052"/>
          </a:solidFill>
          <a:latin typeface="Arial" charset="0"/>
          <a:ea typeface="ヒラギノ角ゴ Pro W3" charset="0"/>
        </a:defRPr>
      </a:lvl5pPr>
      <a:lvl6pPr marL="457200" algn="l" rtl="0" eaLnBrk="1" fontAlgn="base" hangingPunct="1">
        <a:spcBef>
          <a:spcPct val="0"/>
        </a:spcBef>
        <a:spcAft>
          <a:spcPct val="0"/>
        </a:spcAft>
        <a:defRPr sz="4000" b="1">
          <a:solidFill>
            <a:srgbClr val="063052"/>
          </a:solidFill>
          <a:latin typeface="Arial" charset="0"/>
        </a:defRPr>
      </a:lvl6pPr>
      <a:lvl7pPr marL="914400" algn="l" rtl="0" eaLnBrk="1" fontAlgn="base" hangingPunct="1">
        <a:spcBef>
          <a:spcPct val="0"/>
        </a:spcBef>
        <a:spcAft>
          <a:spcPct val="0"/>
        </a:spcAft>
        <a:defRPr sz="4000" b="1">
          <a:solidFill>
            <a:srgbClr val="063052"/>
          </a:solidFill>
          <a:latin typeface="Arial" charset="0"/>
        </a:defRPr>
      </a:lvl7pPr>
      <a:lvl8pPr marL="1371600" algn="l" rtl="0" eaLnBrk="1" fontAlgn="base" hangingPunct="1">
        <a:spcBef>
          <a:spcPct val="0"/>
        </a:spcBef>
        <a:spcAft>
          <a:spcPct val="0"/>
        </a:spcAft>
        <a:defRPr sz="4000" b="1">
          <a:solidFill>
            <a:srgbClr val="063052"/>
          </a:solidFill>
          <a:latin typeface="Arial" charset="0"/>
        </a:defRPr>
      </a:lvl8pPr>
      <a:lvl9pPr marL="1828800" algn="l" rtl="0" eaLnBrk="1" fontAlgn="base" hangingPunct="1">
        <a:spcBef>
          <a:spcPct val="0"/>
        </a:spcBef>
        <a:spcAft>
          <a:spcPct val="0"/>
        </a:spcAft>
        <a:defRPr sz="4000" b="1">
          <a:solidFill>
            <a:srgbClr val="063052"/>
          </a:solidFill>
          <a:latin typeface="Arial" charset="0"/>
        </a:defRPr>
      </a:lvl9pPr>
    </p:titleStyle>
    <p:bodyStyle>
      <a:lvl1pPr marL="342900" indent="-342900" algn="l" rtl="0" eaLnBrk="1" fontAlgn="base" hangingPunct="1">
        <a:spcBef>
          <a:spcPct val="20000"/>
        </a:spcBef>
        <a:spcAft>
          <a:spcPct val="0"/>
        </a:spcAft>
        <a:buClr>
          <a:srgbClr val="800000"/>
        </a:buClr>
        <a:buSzPct val="87000"/>
        <a:buFont typeface="ArialUnicodeMS" charset="0"/>
        <a:buChar char="▸"/>
        <a:defRPr sz="22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063052"/>
        </a:buClr>
        <a:buSzPct val="80000"/>
        <a:buFont typeface="Wingdings" charset="0"/>
        <a:buChar char="§"/>
        <a:defRPr sz="18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800000"/>
        </a:buClr>
        <a:buChar char="•"/>
        <a:defRPr sz="18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tx1"/>
        </a:buClr>
        <a:buFont typeface="Wingdings" charset="0"/>
        <a:buChar char="ü"/>
        <a:defRPr sz="1600">
          <a:solidFill>
            <a:schemeClr val="tx1"/>
          </a:solidFill>
          <a:latin typeface="Myriad Pro" charset="0"/>
          <a:ea typeface="Myriad Pro" charset="0"/>
          <a:cs typeface="Myriad Pro" charset="0"/>
        </a:defRPr>
      </a:lvl4pPr>
      <a:lvl5pPr marL="2171700" indent="-342900" algn="l" rtl="0" eaLnBrk="1" fontAlgn="base" hangingPunct="1">
        <a:spcBef>
          <a:spcPct val="20000"/>
        </a:spcBef>
        <a:spcAft>
          <a:spcPct val="0"/>
        </a:spcAft>
        <a:buClr>
          <a:srgbClr val="800000"/>
        </a:buClr>
        <a:buFont typeface="Courier New" charset="0"/>
        <a:buChar char="o"/>
        <a:defRPr sz="1600">
          <a:solidFill>
            <a:srgbClr val="063052"/>
          </a:solidFill>
          <a:latin typeface="+mn-lt"/>
          <a:ea typeface="ヒラギノ角ゴ Pro W3" charset="0"/>
        </a:defRPr>
      </a:lvl5pPr>
      <a:lvl6pPr marL="25146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6pPr>
      <a:lvl7pPr marL="29718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7pPr>
      <a:lvl8pPr marL="34290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8pPr>
      <a:lvl9pPr marL="3886200" indent="-228600" algn="l" rtl="0" eaLnBrk="1" fontAlgn="base" hangingPunct="1">
        <a:spcBef>
          <a:spcPct val="20000"/>
        </a:spcBef>
        <a:spcAft>
          <a:spcPct val="0"/>
        </a:spcAft>
        <a:buClr>
          <a:srgbClr val="800000"/>
        </a:buClr>
        <a:buFont typeface="Arial Black" pitchFamily="34" charset="0"/>
        <a:buChar char="►"/>
        <a:defRPr sz="2000">
          <a:solidFill>
            <a:srgbClr val="06305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normAutofit fontScale="90000"/>
          </a:bodyPr>
          <a:lstStyle/>
          <a:p>
            <a:r>
              <a:rPr lang="en-US" dirty="0" smtClean="0"/>
              <a:t>Multi Year Public Relations Plan</a:t>
            </a:r>
            <a:br>
              <a:rPr lang="en-US" dirty="0" smtClean="0"/>
            </a:br>
            <a:r>
              <a:rPr lang="en-US" dirty="0" smtClean="0"/>
              <a:t>June 18, 2020</a:t>
            </a:r>
            <a:endParaRPr lang="en-US" dirty="0"/>
          </a:p>
        </p:txBody>
      </p:sp>
      <p:sp>
        <p:nvSpPr>
          <p:cNvPr id="21" name="Content Placeholder 20"/>
          <p:cNvSpPr>
            <a:spLocks noGrp="1"/>
          </p:cNvSpPr>
          <p:nvPr>
            <p:ph sz="quarter" idx="10"/>
          </p:nvPr>
        </p:nvSpPr>
        <p:spPr>
          <a:xfrm>
            <a:off x="1600200" y="4724400"/>
            <a:ext cx="5848350" cy="914400"/>
          </a:xfrm>
        </p:spPr>
        <p:txBody>
          <a:bodyPr/>
          <a:lstStyle/>
          <a:p>
            <a:r>
              <a:rPr lang="en-US" dirty="0" smtClean="0"/>
              <a:t>PRM 2019-2020 – Lloyd Gwilliam DTM/PDIR</a:t>
            </a:r>
            <a:endParaRPr lang="en-US" dirty="0"/>
          </a:p>
        </p:txBody>
      </p:sp>
    </p:spTree>
    <p:extLst>
      <p:ext uri="{BB962C8B-B14F-4D97-AF65-F5344CB8AC3E}">
        <p14:creationId xmlns:p14="http://schemas.microsoft.com/office/powerpoint/2010/main" val="14684687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077200" cy="6155531"/>
          </a:xfrm>
          <a:prstGeom prst="rect">
            <a:avLst/>
          </a:prstGeom>
          <a:noFill/>
        </p:spPr>
        <p:txBody>
          <a:bodyPr wrap="square" rtlCol="0">
            <a:spAutoFit/>
          </a:bodyPr>
          <a:lstStyle/>
          <a:p>
            <a:r>
              <a:rPr lang="en-CA" sz="3200" b="1" dirty="0" smtClean="0">
                <a:solidFill>
                  <a:schemeClr val="tx2">
                    <a:lumMod val="95000"/>
                    <a:lumOff val="5000"/>
                  </a:schemeClr>
                </a:solidFill>
              </a:rPr>
              <a:t>Public Relations Campaigns</a:t>
            </a:r>
          </a:p>
          <a:p>
            <a:endParaRPr lang="en-CA" sz="2000" dirty="0" smtClean="0"/>
          </a:p>
          <a:p>
            <a:pPr marL="285750" lvl="0" indent="-285750">
              <a:spcAft>
                <a:spcPts val="1200"/>
              </a:spcAft>
              <a:buFont typeface="Arial" panose="020B0604020202020204" pitchFamily="34" charset="0"/>
              <a:buChar char="•"/>
            </a:pPr>
            <a:r>
              <a:rPr lang="en-CA" sz="2800" b="1" dirty="0"/>
              <a:t>2</a:t>
            </a:r>
            <a:r>
              <a:rPr lang="en-CA" sz="2800" b="1" dirty="0" smtClean="0"/>
              <a:t> Major/Medium Campaigns per year</a:t>
            </a:r>
          </a:p>
          <a:p>
            <a:pPr marL="742950" lvl="1" indent="-285750">
              <a:spcAft>
                <a:spcPts val="1200"/>
              </a:spcAft>
              <a:buFont typeface="Arial" panose="020B0604020202020204" pitchFamily="34" charset="0"/>
              <a:buChar char="•"/>
            </a:pPr>
            <a:r>
              <a:rPr lang="en-CA" sz="2400" b="1" dirty="0" smtClean="0"/>
              <a:t>Create public interest (WIIIFM)</a:t>
            </a:r>
          </a:p>
          <a:p>
            <a:pPr marL="742950" lvl="1" indent="-285750">
              <a:spcAft>
                <a:spcPts val="1200"/>
              </a:spcAft>
              <a:buFont typeface="Arial" panose="020B0604020202020204" pitchFamily="34" charset="0"/>
              <a:buChar char="•"/>
            </a:pPr>
            <a:r>
              <a:rPr lang="en-CA" sz="2400" b="1" dirty="0" smtClean="0"/>
              <a:t>Major District effort, club supported</a:t>
            </a:r>
          </a:p>
          <a:p>
            <a:pPr lvl="1">
              <a:spcAft>
                <a:spcPts val="1200"/>
              </a:spcAft>
            </a:pPr>
            <a:endParaRPr lang="en-CA" sz="2800" dirty="0" smtClean="0"/>
          </a:p>
          <a:p>
            <a:pPr marL="285750" lvl="0" indent="-285750">
              <a:spcAft>
                <a:spcPts val="1200"/>
              </a:spcAft>
              <a:buFont typeface="Arial" panose="020B0604020202020204" pitchFamily="34" charset="0"/>
              <a:buChar char="•"/>
            </a:pPr>
            <a:r>
              <a:rPr lang="en-CA" sz="2800" b="1" dirty="0"/>
              <a:t>4</a:t>
            </a:r>
            <a:r>
              <a:rPr lang="en-CA" sz="2800" b="1" dirty="0" smtClean="0"/>
              <a:t> Minor Campaigns per year</a:t>
            </a:r>
          </a:p>
          <a:p>
            <a:pPr marL="742950" lvl="1" indent="-285750">
              <a:spcAft>
                <a:spcPts val="1200"/>
              </a:spcAft>
              <a:buFont typeface="Arial" panose="020B0604020202020204" pitchFamily="34" charset="0"/>
              <a:buChar char="•"/>
            </a:pPr>
            <a:r>
              <a:rPr lang="en-CA" sz="2400" b="1" dirty="0" smtClean="0"/>
              <a:t>Occur at Club Level (their market)</a:t>
            </a:r>
          </a:p>
          <a:p>
            <a:pPr marL="1200150" lvl="2" indent="-285750">
              <a:spcAft>
                <a:spcPts val="1200"/>
              </a:spcAft>
              <a:buFont typeface="Arial" panose="020B0604020202020204" pitchFamily="34" charset="0"/>
              <a:buChar char="•"/>
            </a:pPr>
            <a:r>
              <a:rPr lang="en-CA" sz="2400" b="1" dirty="0" smtClean="0"/>
              <a:t>Open houses, special meetings, etc.</a:t>
            </a:r>
          </a:p>
          <a:p>
            <a:pPr marL="742950" lvl="1" indent="-285750">
              <a:spcAft>
                <a:spcPts val="1200"/>
              </a:spcAft>
              <a:buFont typeface="Arial" panose="020B0604020202020204" pitchFamily="34" charset="0"/>
              <a:buChar char="•"/>
            </a:pPr>
            <a:r>
              <a:rPr lang="en-CA" sz="2400" b="1" dirty="0" smtClean="0"/>
              <a:t>Club effort, District supported</a:t>
            </a:r>
          </a:p>
          <a:p>
            <a:pPr marL="285750" lvl="0" indent="-285750">
              <a:spcAft>
                <a:spcPts val="1200"/>
              </a:spcAft>
              <a:buFont typeface="Arial" panose="020B0604020202020204" pitchFamily="34" charset="0"/>
              <a:buChar char="•"/>
            </a:pPr>
            <a:endParaRPr lang="en-CA" sz="2400" dirty="0" smtClean="0"/>
          </a:p>
          <a:p>
            <a:pPr marL="285750" indent="-285750">
              <a:buFont typeface="Arial" panose="020B0604020202020204" pitchFamily="34" charset="0"/>
              <a:buChar char="•"/>
            </a:pPr>
            <a:endParaRPr lang="en-CA" sz="2400" dirty="0"/>
          </a:p>
        </p:txBody>
      </p:sp>
      <p:pic>
        <p:nvPicPr>
          <p:cNvPr id="4098" name="Picture 2" descr="C:\Users\bob\AppData\Local\Microsoft\Windows\INetCache\IE\OTFX9WS8\campaigns_logo[1].pn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8412" y="2209800"/>
            <a:ext cx="28194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698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18321"/>
            <a:ext cx="8077200" cy="2800767"/>
          </a:xfrm>
          <a:prstGeom prst="rect">
            <a:avLst/>
          </a:prstGeom>
          <a:noFill/>
        </p:spPr>
        <p:txBody>
          <a:bodyPr wrap="square" rtlCol="0">
            <a:spAutoFit/>
          </a:bodyPr>
          <a:lstStyle/>
          <a:p>
            <a:r>
              <a:rPr lang="en-CA" sz="3600" b="1" dirty="0" smtClean="0">
                <a:solidFill>
                  <a:schemeClr val="tx2">
                    <a:lumMod val="95000"/>
                    <a:lumOff val="5000"/>
                  </a:schemeClr>
                </a:solidFill>
              </a:rPr>
              <a:t>ALL Campaigns need:</a:t>
            </a:r>
          </a:p>
          <a:p>
            <a:endParaRPr lang="en-CA" sz="3600" dirty="0">
              <a:solidFill>
                <a:schemeClr val="tx2">
                  <a:lumMod val="95000"/>
                  <a:lumOff val="5000"/>
                </a:schemeClr>
              </a:solidFill>
            </a:endParaRPr>
          </a:p>
          <a:p>
            <a:pPr marL="285750" indent="-285750">
              <a:spcAft>
                <a:spcPts val="1200"/>
              </a:spcAft>
              <a:buFont typeface="Arial" panose="020B0604020202020204" pitchFamily="34" charset="0"/>
              <a:buChar char="•"/>
            </a:pPr>
            <a:r>
              <a:rPr lang="en-CA" sz="2800" b="1" dirty="0" smtClean="0"/>
              <a:t>To be planned </a:t>
            </a:r>
            <a:r>
              <a:rPr lang="en-CA" sz="2800" b="1" dirty="0"/>
              <a:t>well in advance</a:t>
            </a:r>
          </a:p>
          <a:p>
            <a:pPr marL="285750" indent="-285750">
              <a:spcAft>
                <a:spcPts val="1200"/>
              </a:spcAft>
              <a:buFont typeface="Arial" panose="020B0604020202020204" pitchFamily="34" charset="0"/>
              <a:buChar char="•"/>
            </a:pPr>
            <a:r>
              <a:rPr lang="en-CA" sz="2800" b="1" dirty="0" smtClean="0"/>
              <a:t>An ability to attract </a:t>
            </a:r>
            <a:r>
              <a:rPr lang="en-CA" sz="2800" b="1" dirty="0"/>
              <a:t>public interest</a:t>
            </a:r>
          </a:p>
          <a:p>
            <a:pPr marL="285750" indent="-285750">
              <a:spcAft>
                <a:spcPts val="1200"/>
              </a:spcAft>
              <a:buFont typeface="Arial" panose="020B0604020202020204" pitchFamily="34" charset="0"/>
              <a:buChar char="•"/>
            </a:pPr>
            <a:r>
              <a:rPr lang="en-CA" sz="2800" b="1" dirty="0" smtClean="0"/>
              <a:t>To </a:t>
            </a:r>
            <a:r>
              <a:rPr lang="en-CA" sz="2800" b="1" dirty="0"/>
              <a:t>catch the eye of media</a:t>
            </a:r>
          </a:p>
        </p:txBody>
      </p:sp>
      <p:pic>
        <p:nvPicPr>
          <p:cNvPr id="8197" name="Picture 5"/>
          <p:cNvPicPr>
            <a:picLocks noChangeAspect="1" noChangeArrowheads="1"/>
          </p:cNvPicPr>
          <p:nvPr/>
        </p:nvPicPr>
        <p:blipFill>
          <a:blip r:embed="rId3" cstate="email">
            <a:clrChange>
              <a:clrFrom>
                <a:srgbClr val="3F48CC"/>
              </a:clrFrom>
              <a:clrTo>
                <a:srgbClr val="3F48CC">
                  <a:alpha val="0"/>
                </a:srgbClr>
              </a:clrTo>
            </a:clrChange>
            <a:extLst>
              <a:ext uri="{28A0092B-C50C-407E-A947-70E740481C1C}">
                <a14:useLocalDpi xmlns:a14="http://schemas.microsoft.com/office/drawing/2010/main" val="0"/>
              </a:ext>
            </a:extLst>
          </a:blip>
          <a:srcRect/>
          <a:stretch>
            <a:fillRect/>
          </a:stretch>
        </p:blipFill>
        <p:spPr bwMode="auto">
          <a:xfrm>
            <a:off x="5562600" y="3048000"/>
            <a:ext cx="3448049" cy="3595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75784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76" y="381000"/>
            <a:ext cx="7524724" cy="381000"/>
          </a:xfrm>
        </p:spPr>
        <p:txBody>
          <a:bodyPr/>
          <a:lstStyle/>
          <a:p>
            <a:r>
              <a:rPr lang="en-CA" dirty="0" smtClean="0">
                <a:solidFill>
                  <a:schemeClr val="tx2">
                    <a:lumMod val="95000"/>
                    <a:lumOff val="5000"/>
                  </a:schemeClr>
                </a:solidFill>
              </a:rPr>
              <a:t>2 </a:t>
            </a:r>
            <a:r>
              <a:rPr lang="en-CA" dirty="0" smtClean="0">
                <a:solidFill>
                  <a:schemeClr val="tx2">
                    <a:lumMod val="95000"/>
                    <a:lumOff val="5000"/>
                  </a:schemeClr>
                </a:solidFill>
              </a:rPr>
              <a:t>Major/Medium </a:t>
            </a:r>
            <a:r>
              <a:rPr lang="en-CA" dirty="0" smtClean="0">
                <a:solidFill>
                  <a:schemeClr val="tx2">
                    <a:lumMod val="95000"/>
                    <a:lumOff val="5000"/>
                  </a:schemeClr>
                </a:solidFill>
              </a:rPr>
              <a:t>Campaigns</a:t>
            </a:r>
            <a:endParaRPr lang="en-CA" dirty="0">
              <a:solidFill>
                <a:schemeClr val="tx2">
                  <a:lumMod val="95000"/>
                  <a:lumOff val="5000"/>
                </a:schemeClr>
              </a:solidFill>
            </a:endParaRPr>
          </a:p>
        </p:txBody>
      </p:sp>
      <p:sp>
        <p:nvSpPr>
          <p:cNvPr id="3" name="Content Placeholder 2"/>
          <p:cNvSpPr>
            <a:spLocks noGrp="1"/>
          </p:cNvSpPr>
          <p:nvPr>
            <p:ph idx="1"/>
          </p:nvPr>
        </p:nvSpPr>
        <p:spPr>
          <a:xfrm>
            <a:off x="400076" y="1237536"/>
            <a:ext cx="5181600" cy="1828800"/>
          </a:xfrm>
        </p:spPr>
        <p:txBody>
          <a:bodyPr>
            <a:normAutofit/>
          </a:bodyPr>
          <a:lstStyle/>
          <a:p>
            <a:pPr marL="0" indent="0">
              <a:buNone/>
            </a:pPr>
            <a:r>
              <a:rPr lang="en-CA" b="1" dirty="0" smtClean="0">
                <a:solidFill>
                  <a:schemeClr val="tx2">
                    <a:lumMod val="95000"/>
                    <a:lumOff val="5000"/>
                  </a:schemeClr>
                </a:solidFill>
              </a:rPr>
              <a:t>Toastmasters’ Week in October</a:t>
            </a:r>
          </a:p>
          <a:p>
            <a:pPr lvl="1">
              <a:buFont typeface="Arial" panose="020B0604020202020204" pitchFamily="34" charset="0"/>
              <a:buChar char="•"/>
            </a:pPr>
            <a:r>
              <a:rPr lang="en-CA" b="1" dirty="0" smtClean="0">
                <a:solidFill>
                  <a:schemeClr val="tx2">
                    <a:lumMod val="95000"/>
                    <a:lumOff val="5000"/>
                  </a:schemeClr>
                </a:solidFill>
              </a:rPr>
              <a:t>Work on maximizing events</a:t>
            </a:r>
          </a:p>
          <a:p>
            <a:pPr lvl="1">
              <a:buFont typeface="Arial" panose="020B0604020202020204" pitchFamily="34" charset="0"/>
              <a:buChar char="•"/>
            </a:pPr>
            <a:r>
              <a:rPr lang="en-CA" b="1" dirty="0" smtClean="0">
                <a:solidFill>
                  <a:schemeClr val="tx2">
                    <a:lumMod val="95000"/>
                    <a:lumOff val="5000"/>
                  </a:schemeClr>
                </a:solidFill>
              </a:rPr>
              <a:t>Culminates with fall TLI</a:t>
            </a:r>
          </a:p>
          <a:p>
            <a:pPr marL="58738" indent="0">
              <a:buNone/>
            </a:pPr>
            <a:endParaRPr lang="en-CA" b="1" dirty="0">
              <a:solidFill>
                <a:schemeClr val="tx2">
                  <a:lumMod val="95000"/>
                  <a:lumOff val="5000"/>
                </a:schemeClr>
              </a:solidFill>
            </a:endParaRPr>
          </a:p>
          <a:p>
            <a:pPr lvl="1"/>
            <a:endParaRPr lang="en-CA" dirty="0" smtClean="0"/>
          </a:p>
          <a:p>
            <a:pPr lvl="1"/>
            <a:endParaRPr lang="en-CA" dirty="0"/>
          </a:p>
          <a:p>
            <a:pPr marL="457200" lvl="1" indent="0">
              <a:buNone/>
            </a:pPr>
            <a:endParaRPr lang="en-CA" dirty="0" smtClean="0"/>
          </a:p>
          <a:p>
            <a:pPr marL="457200" lvl="1" indent="0">
              <a:buNone/>
            </a:pPr>
            <a:endParaRPr lang="en-CA" dirty="0" smtClean="0"/>
          </a:p>
        </p:txBody>
      </p:sp>
      <p:pic>
        <p:nvPicPr>
          <p:cNvPr id="1026" name="Picture 2" descr="C:\Users\bob\AppData\Local\Microsoft\Windows\INetCache\IE\RAD1A0L1\13544965212783[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86400" y="1219200"/>
            <a:ext cx="2819400" cy="173630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b\AppData\Local\Microsoft\Windows\INetCache\IE\PL1F2GY6\spring_text1[1].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3962400"/>
            <a:ext cx="2640836" cy="20899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05200" y="4851879"/>
            <a:ext cx="5105400" cy="830997"/>
          </a:xfrm>
          <a:prstGeom prst="rect">
            <a:avLst/>
          </a:prstGeom>
        </p:spPr>
        <p:txBody>
          <a:bodyPr wrap="square">
            <a:spAutoFit/>
          </a:bodyPr>
          <a:lstStyle/>
          <a:p>
            <a:pPr>
              <a:spcBef>
                <a:spcPct val="20000"/>
              </a:spcBef>
            </a:pPr>
            <a:r>
              <a:rPr lang="en-CA" sz="2400" b="1" dirty="0">
                <a:solidFill>
                  <a:schemeClr val="tx2">
                    <a:lumMod val="95000"/>
                    <a:lumOff val="5000"/>
                  </a:schemeClr>
                </a:solidFill>
                <a:latin typeface="Myriad Pro" charset="0"/>
                <a:ea typeface="Myriad Pro" charset="0"/>
                <a:cs typeface="Myriad Pro" charset="0"/>
              </a:rPr>
              <a:t>International </a:t>
            </a:r>
            <a:r>
              <a:rPr lang="en-CA" sz="2400" b="1" dirty="0" smtClean="0">
                <a:solidFill>
                  <a:schemeClr val="tx2">
                    <a:lumMod val="95000"/>
                    <a:lumOff val="5000"/>
                  </a:schemeClr>
                </a:solidFill>
                <a:latin typeface="Myriad Pro" charset="0"/>
                <a:ea typeface="Myriad Pro" charset="0"/>
                <a:cs typeface="Myriad Pro" charset="0"/>
              </a:rPr>
              <a:t>Speech </a:t>
            </a:r>
            <a:r>
              <a:rPr lang="en-CA" sz="2400" b="1" dirty="0">
                <a:solidFill>
                  <a:schemeClr val="tx2">
                    <a:lumMod val="95000"/>
                    <a:lumOff val="5000"/>
                  </a:schemeClr>
                </a:solidFill>
                <a:latin typeface="Myriad Pro" charset="0"/>
                <a:ea typeface="Myriad Pro" charset="0"/>
                <a:cs typeface="Myriad Pro" charset="0"/>
              </a:rPr>
              <a:t>in </a:t>
            </a:r>
            <a:r>
              <a:rPr lang="en-CA" sz="2400" b="1" dirty="0" smtClean="0">
                <a:solidFill>
                  <a:schemeClr val="tx2">
                    <a:lumMod val="95000"/>
                    <a:lumOff val="5000"/>
                  </a:schemeClr>
                </a:solidFill>
                <a:latin typeface="Myriad Pro" charset="0"/>
                <a:ea typeface="Myriad Pro" charset="0"/>
                <a:cs typeface="Myriad Pro" charset="0"/>
              </a:rPr>
              <a:t>Spring</a:t>
            </a:r>
          </a:p>
          <a:p>
            <a:pPr marL="342900" indent="-342900">
              <a:spcBef>
                <a:spcPct val="20000"/>
              </a:spcBef>
              <a:buFont typeface="Arial" panose="020B0604020202020204" pitchFamily="34" charset="0"/>
              <a:buChar char="•"/>
            </a:pPr>
            <a:r>
              <a:rPr lang="en-CA" sz="2000" b="1" dirty="0">
                <a:solidFill>
                  <a:schemeClr val="tx2">
                    <a:lumMod val="95000"/>
                    <a:lumOff val="5000"/>
                  </a:schemeClr>
                </a:solidFill>
                <a:latin typeface="Myriad Pro" charset="0"/>
                <a:ea typeface="Myriad Pro" charset="0"/>
                <a:cs typeface="Myriad Pro" charset="0"/>
              </a:rPr>
              <a:t>Make it more public </a:t>
            </a:r>
            <a:r>
              <a:rPr lang="en-CA" sz="2000" b="1" dirty="0" smtClean="0">
                <a:solidFill>
                  <a:schemeClr val="tx2">
                    <a:lumMod val="95000"/>
                    <a:lumOff val="5000"/>
                  </a:schemeClr>
                </a:solidFill>
                <a:latin typeface="Myriad Pro" charset="0"/>
                <a:ea typeface="Myriad Pro" charset="0"/>
                <a:cs typeface="Myriad Pro" charset="0"/>
              </a:rPr>
              <a:t>relatable</a:t>
            </a:r>
          </a:p>
        </p:txBody>
      </p:sp>
      <p:sp>
        <p:nvSpPr>
          <p:cNvPr id="5" name="Rectangle 4"/>
          <p:cNvSpPr/>
          <p:nvPr/>
        </p:nvSpPr>
        <p:spPr>
          <a:xfrm rot="19658462">
            <a:off x="2849029" y="1827845"/>
            <a:ext cx="2800767"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 a j o r</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rot="19658462">
            <a:off x="3798141" y="4432497"/>
            <a:ext cx="3762569"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 e d </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i</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u m</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96174611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Latincouver – Why should you JOIN a ToastMasters CLU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6799" y="3962400"/>
            <a:ext cx="2461847"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solidFill>
                  <a:schemeClr val="tx2">
                    <a:lumMod val="95000"/>
                    <a:lumOff val="5000"/>
                  </a:schemeClr>
                </a:solidFill>
              </a:rPr>
              <a:t>Paid Advertising – some history</a:t>
            </a:r>
            <a:endParaRPr lang="en-CA" dirty="0">
              <a:solidFill>
                <a:schemeClr val="tx2">
                  <a:lumMod val="95000"/>
                  <a:lumOff val="5000"/>
                </a:schemeClr>
              </a:solidFill>
            </a:endParaRPr>
          </a:p>
        </p:txBody>
      </p:sp>
      <p:sp>
        <p:nvSpPr>
          <p:cNvPr id="4" name="Rectangle 3"/>
          <p:cNvSpPr/>
          <p:nvPr/>
        </p:nvSpPr>
        <p:spPr>
          <a:xfrm>
            <a:off x="381000" y="1219200"/>
            <a:ext cx="8153400" cy="2031325"/>
          </a:xfrm>
          <a:prstGeom prst="rect">
            <a:avLst/>
          </a:prstGeom>
        </p:spPr>
        <p:txBody>
          <a:bodyPr wrap="square">
            <a:spAutoFit/>
          </a:bodyPr>
          <a:lstStyle/>
          <a:p>
            <a:pPr marL="342900" indent="-342900">
              <a:spcAft>
                <a:spcPts val="1200"/>
              </a:spcAft>
              <a:buFont typeface="Arial" panose="020B0604020202020204" pitchFamily="34" charset="0"/>
              <a:buChar char="•"/>
            </a:pPr>
            <a:r>
              <a:rPr lang="en-CA" sz="2400" dirty="0" smtClean="0">
                <a:solidFill>
                  <a:schemeClr val="tx2">
                    <a:lumMod val="95000"/>
                    <a:lumOff val="5000"/>
                  </a:schemeClr>
                </a:solidFill>
                <a:latin typeface="Myriad Pro" charset="0"/>
                <a:ea typeface="Myriad Pro" charset="0"/>
                <a:cs typeface="Myriad Pro" charset="0"/>
              </a:rPr>
              <a:t> Business Magazine Brandon - $500 in 2020</a:t>
            </a:r>
          </a:p>
          <a:p>
            <a:pPr marL="342900" indent="-342900">
              <a:spcAft>
                <a:spcPts val="1200"/>
              </a:spcAft>
              <a:buFont typeface="Arial" panose="020B0604020202020204" pitchFamily="34" charset="0"/>
              <a:buChar char="•"/>
            </a:pPr>
            <a:r>
              <a:rPr lang="en-CA" sz="2400" dirty="0" smtClean="0">
                <a:solidFill>
                  <a:schemeClr val="tx2">
                    <a:lumMod val="95000"/>
                    <a:lumOff val="5000"/>
                  </a:schemeClr>
                </a:solidFill>
                <a:latin typeface="Myriad Pro" charset="0"/>
                <a:ea typeface="Myriad Pro" charset="0"/>
                <a:cs typeface="Myriad Pro" charset="0"/>
              </a:rPr>
              <a:t> Rotary </a:t>
            </a:r>
            <a:r>
              <a:rPr lang="en-CA" sz="2400" dirty="0">
                <a:solidFill>
                  <a:schemeClr val="tx2">
                    <a:lumMod val="95000"/>
                    <a:lumOff val="5000"/>
                  </a:schemeClr>
                </a:solidFill>
                <a:latin typeface="Myriad Pro" charset="0"/>
                <a:ea typeface="Myriad Pro" charset="0"/>
                <a:cs typeface="Myriad Pro" charset="0"/>
              </a:rPr>
              <a:t>Career Symposium </a:t>
            </a:r>
            <a:r>
              <a:rPr lang="en-CA" sz="2400" dirty="0" smtClean="0">
                <a:solidFill>
                  <a:schemeClr val="tx2">
                    <a:lumMod val="95000"/>
                    <a:lumOff val="5000"/>
                  </a:schemeClr>
                </a:solidFill>
                <a:latin typeface="Myriad Pro" charset="0"/>
                <a:ea typeface="Myriad Pro" charset="0"/>
                <a:cs typeface="Myriad Pro" charset="0"/>
              </a:rPr>
              <a:t>Winnipeg </a:t>
            </a:r>
            <a:r>
              <a:rPr lang="en-CA" sz="2400" dirty="0">
                <a:solidFill>
                  <a:schemeClr val="tx2">
                    <a:lumMod val="95000"/>
                    <a:lumOff val="5000"/>
                  </a:schemeClr>
                </a:solidFill>
                <a:latin typeface="Myriad Pro" charset="0"/>
                <a:ea typeface="Myriad Pro" charset="0"/>
                <a:cs typeface="Myriad Pro" charset="0"/>
              </a:rPr>
              <a:t>- $</a:t>
            </a:r>
            <a:r>
              <a:rPr lang="en-CA" sz="2400" dirty="0" smtClean="0">
                <a:solidFill>
                  <a:schemeClr val="tx2">
                    <a:lumMod val="95000"/>
                    <a:lumOff val="5000"/>
                  </a:schemeClr>
                </a:solidFill>
                <a:latin typeface="Myriad Pro" charset="0"/>
                <a:ea typeface="Myriad Pro" charset="0"/>
                <a:cs typeface="Myriad Pro" charset="0"/>
              </a:rPr>
              <a:t>1.9k </a:t>
            </a:r>
            <a:r>
              <a:rPr lang="en-CA" sz="2400" dirty="0">
                <a:solidFill>
                  <a:schemeClr val="tx2">
                    <a:lumMod val="95000"/>
                    <a:lumOff val="5000"/>
                  </a:schemeClr>
                </a:solidFill>
                <a:latin typeface="Myriad Pro" charset="0"/>
                <a:ea typeface="Myriad Pro" charset="0"/>
                <a:cs typeface="Myriad Pro" charset="0"/>
              </a:rPr>
              <a:t>in 2020</a:t>
            </a:r>
          </a:p>
          <a:p>
            <a:pPr marL="342900" indent="-342900">
              <a:spcAft>
                <a:spcPts val="1200"/>
              </a:spcAft>
              <a:buFont typeface="Arial" panose="020B0604020202020204" pitchFamily="34" charset="0"/>
              <a:buChar char="•"/>
            </a:pPr>
            <a:r>
              <a:rPr lang="en-CA" sz="2400" dirty="0" smtClean="0">
                <a:solidFill>
                  <a:schemeClr val="tx2">
                    <a:lumMod val="95000"/>
                    <a:lumOff val="5000"/>
                  </a:schemeClr>
                </a:solidFill>
                <a:latin typeface="Myriad Pro" charset="0"/>
                <a:ea typeface="Myriad Pro" charset="0"/>
                <a:cs typeface="Myriad Pro" charset="0"/>
              </a:rPr>
              <a:t> Billboard </a:t>
            </a:r>
            <a:r>
              <a:rPr lang="en-CA" sz="2400" dirty="0">
                <a:solidFill>
                  <a:schemeClr val="tx2">
                    <a:lumMod val="95000"/>
                    <a:lumOff val="5000"/>
                  </a:schemeClr>
                </a:solidFill>
                <a:latin typeface="Myriad Pro" charset="0"/>
                <a:ea typeface="Myriad Pro" charset="0"/>
                <a:cs typeface="Myriad Pro" charset="0"/>
              </a:rPr>
              <a:t>Campaign </a:t>
            </a:r>
            <a:r>
              <a:rPr lang="en-CA" sz="2400" dirty="0" smtClean="0">
                <a:solidFill>
                  <a:schemeClr val="tx2">
                    <a:lumMod val="95000"/>
                    <a:lumOff val="5000"/>
                  </a:schemeClr>
                </a:solidFill>
                <a:latin typeface="Myriad Pro" charset="0"/>
                <a:ea typeface="Myriad Pro" charset="0"/>
                <a:cs typeface="Myriad Pro" charset="0"/>
              </a:rPr>
              <a:t>Winnipeg – </a:t>
            </a:r>
            <a:r>
              <a:rPr lang="en-CA" sz="2400" dirty="0">
                <a:solidFill>
                  <a:schemeClr val="tx2">
                    <a:lumMod val="95000"/>
                    <a:lumOff val="5000"/>
                  </a:schemeClr>
                </a:solidFill>
                <a:latin typeface="Myriad Pro" charset="0"/>
                <a:ea typeface="Myriad Pro" charset="0"/>
                <a:cs typeface="Myriad Pro" charset="0"/>
              </a:rPr>
              <a:t>about $</a:t>
            </a:r>
            <a:r>
              <a:rPr lang="en-CA" sz="2400" dirty="0" smtClean="0">
                <a:solidFill>
                  <a:schemeClr val="tx2">
                    <a:lumMod val="95000"/>
                    <a:lumOff val="5000"/>
                  </a:schemeClr>
                </a:solidFill>
                <a:latin typeface="Myriad Pro" charset="0"/>
                <a:ea typeface="Myriad Pro" charset="0"/>
                <a:cs typeface="Myriad Pro" charset="0"/>
              </a:rPr>
              <a:t>6.5k </a:t>
            </a:r>
            <a:r>
              <a:rPr lang="en-CA" sz="2400" dirty="0">
                <a:solidFill>
                  <a:schemeClr val="tx2">
                    <a:lumMod val="95000"/>
                    <a:lumOff val="5000"/>
                  </a:schemeClr>
                </a:solidFill>
                <a:latin typeface="Myriad Pro" charset="0"/>
                <a:ea typeface="Myriad Pro" charset="0"/>
                <a:cs typeface="Myriad Pro" charset="0"/>
              </a:rPr>
              <a:t>in 2016</a:t>
            </a:r>
          </a:p>
          <a:p>
            <a:pPr marL="342900" indent="-342900">
              <a:spcAft>
                <a:spcPts val="1200"/>
              </a:spcAft>
              <a:buFont typeface="Arial" panose="020B0604020202020204" pitchFamily="34" charset="0"/>
              <a:buChar char="•"/>
            </a:pPr>
            <a:r>
              <a:rPr lang="en-CA" sz="2400" dirty="0" smtClean="0">
                <a:solidFill>
                  <a:schemeClr val="tx2">
                    <a:lumMod val="95000"/>
                    <a:lumOff val="5000"/>
                  </a:schemeClr>
                </a:solidFill>
                <a:latin typeface="Myriad Pro" charset="0"/>
                <a:ea typeface="Myriad Pro" charset="0"/>
                <a:cs typeface="Myriad Pro" charset="0"/>
              </a:rPr>
              <a:t> Transit </a:t>
            </a:r>
            <a:r>
              <a:rPr lang="en-CA" sz="2400" dirty="0">
                <a:solidFill>
                  <a:schemeClr val="tx2">
                    <a:lumMod val="95000"/>
                    <a:lumOff val="5000"/>
                  </a:schemeClr>
                </a:solidFill>
                <a:latin typeface="Myriad Pro" charset="0"/>
                <a:ea typeface="Myriad Pro" charset="0"/>
                <a:cs typeface="Myriad Pro" charset="0"/>
              </a:rPr>
              <a:t>Campaign </a:t>
            </a:r>
            <a:r>
              <a:rPr lang="en-CA" sz="2400" dirty="0" smtClean="0">
                <a:solidFill>
                  <a:schemeClr val="tx2">
                    <a:lumMod val="95000"/>
                    <a:lumOff val="5000"/>
                  </a:schemeClr>
                </a:solidFill>
                <a:latin typeface="Myriad Pro" charset="0"/>
                <a:ea typeface="Myriad Pro" charset="0"/>
                <a:cs typeface="Myriad Pro" charset="0"/>
              </a:rPr>
              <a:t>Winnipeg – </a:t>
            </a:r>
            <a:r>
              <a:rPr lang="en-CA" sz="2400" dirty="0">
                <a:solidFill>
                  <a:schemeClr val="tx2">
                    <a:lumMod val="95000"/>
                    <a:lumOff val="5000"/>
                  </a:schemeClr>
                </a:solidFill>
                <a:latin typeface="Myriad Pro" charset="0"/>
                <a:ea typeface="Myriad Pro" charset="0"/>
                <a:cs typeface="Myriad Pro" charset="0"/>
              </a:rPr>
              <a:t>about $</a:t>
            </a:r>
            <a:r>
              <a:rPr lang="en-CA" sz="2400" dirty="0" smtClean="0">
                <a:solidFill>
                  <a:schemeClr val="tx2">
                    <a:lumMod val="95000"/>
                    <a:lumOff val="5000"/>
                  </a:schemeClr>
                </a:solidFill>
                <a:latin typeface="Myriad Pro" charset="0"/>
                <a:ea typeface="Myriad Pro" charset="0"/>
                <a:cs typeface="Myriad Pro" charset="0"/>
              </a:rPr>
              <a:t>6.5k </a:t>
            </a:r>
            <a:r>
              <a:rPr lang="en-CA" sz="2400" dirty="0">
                <a:solidFill>
                  <a:schemeClr val="tx2">
                    <a:lumMod val="95000"/>
                    <a:lumOff val="5000"/>
                  </a:schemeClr>
                </a:solidFill>
                <a:latin typeface="Myriad Pro" charset="0"/>
                <a:ea typeface="Myriad Pro" charset="0"/>
                <a:cs typeface="Myriad Pro" charset="0"/>
              </a:rPr>
              <a:t>in 2012</a:t>
            </a:r>
          </a:p>
        </p:txBody>
      </p:sp>
      <p:pic>
        <p:nvPicPr>
          <p:cNvPr id="5124" name="Picture 4" descr="Outdoo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799" y="3714749"/>
            <a:ext cx="3352801" cy="251460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457698" y="3714749"/>
            <a:ext cx="3911602" cy="2514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352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1"/>
            <a:ext cx="5410200" cy="609600"/>
          </a:xfrm>
        </p:spPr>
        <p:txBody>
          <a:bodyPr/>
          <a:lstStyle/>
          <a:p>
            <a:r>
              <a:rPr lang="en-CA" sz="3600" dirty="0" smtClean="0">
                <a:solidFill>
                  <a:schemeClr val="tx2">
                    <a:lumMod val="95000"/>
                    <a:lumOff val="5000"/>
                  </a:schemeClr>
                </a:solidFill>
              </a:rPr>
              <a:t>What can we dedicate consistently to a budget?</a:t>
            </a:r>
            <a:br>
              <a:rPr lang="en-CA" sz="3600" dirty="0" smtClean="0">
                <a:solidFill>
                  <a:schemeClr val="tx2">
                    <a:lumMod val="95000"/>
                    <a:lumOff val="5000"/>
                  </a:schemeClr>
                </a:solidFill>
              </a:rPr>
            </a:br>
            <a:r>
              <a:rPr lang="en-CA" sz="3600" dirty="0">
                <a:solidFill>
                  <a:schemeClr val="tx2">
                    <a:lumMod val="95000"/>
                    <a:lumOff val="5000"/>
                  </a:schemeClr>
                </a:solidFill>
              </a:rPr>
              <a:t/>
            </a:r>
            <a:br>
              <a:rPr lang="en-CA" sz="3600" dirty="0">
                <a:solidFill>
                  <a:schemeClr val="tx2">
                    <a:lumMod val="95000"/>
                    <a:lumOff val="5000"/>
                  </a:schemeClr>
                </a:solidFill>
              </a:rPr>
            </a:br>
            <a:r>
              <a:rPr lang="en-CA" sz="3600" dirty="0" smtClean="0">
                <a:solidFill>
                  <a:schemeClr val="tx2">
                    <a:lumMod val="95000"/>
                    <a:lumOff val="5000"/>
                  </a:schemeClr>
                </a:solidFill>
              </a:rPr>
              <a:t/>
            </a:r>
            <a:br>
              <a:rPr lang="en-CA" sz="3600" dirty="0" smtClean="0">
                <a:solidFill>
                  <a:schemeClr val="tx2">
                    <a:lumMod val="95000"/>
                    <a:lumOff val="5000"/>
                  </a:schemeClr>
                </a:solidFill>
              </a:rPr>
            </a:br>
            <a:r>
              <a:rPr lang="en-CA" sz="3600" dirty="0" smtClean="0">
                <a:solidFill>
                  <a:schemeClr val="tx2">
                    <a:lumMod val="95000"/>
                    <a:lumOff val="5000"/>
                  </a:schemeClr>
                </a:solidFill>
              </a:rPr>
              <a:t>To build brand</a:t>
            </a:r>
            <a:br>
              <a:rPr lang="en-CA" sz="3600" dirty="0" smtClean="0">
                <a:solidFill>
                  <a:schemeClr val="tx2">
                    <a:lumMod val="95000"/>
                    <a:lumOff val="5000"/>
                  </a:schemeClr>
                </a:solidFill>
              </a:rPr>
            </a:br>
            <a:r>
              <a:rPr lang="en-CA" sz="3600" dirty="0" smtClean="0">
                <a:solidFill>
                  <a:schemeClr val="tx2">
                    <a:lumMod val="95000"/>
                    <a:lumOff val="5000"/>
                  </a:schemeClr>
                </a:solidFill>
              </a:rPr>
              <a:t>during 1 Major </a:t>
            </a:r>
            <a:br>
              <a:rPr lang="en-CA" sz="3600" dirty="0" smtClean="0">
                <a:solidFill>
                  <a:schemeClr val="tx2">
                    <a:lumMod val="95000"/>
                    <a:lumOff val="5000"/>
                  </a:schemeClr>
                </a:solidFill>
              </a:rPr>
            </a:br>
            <a:r>
              <a:rPr lang="en-CA" sz="3600" dirty="0" smtClean="0">
                <a:solidFill>
                  <a:schemeClr val="tx2">
                    <a:lumMod val="95000"/>
                    <a:lumOff val="5000"/>
                  </a:schemeClr>
                </a:solidFill>
              </a:rPr>
              <a:t>Campaign</a:t>
            </a:r>
            <a:endParaRPr lang="en-CA" sz="3600" dirty="0">
              <a:solidFill>
                <a:schemeClr val="tx2">
                  <a:lumMod val="95000"/>
                  <a:lumOff val="5000"/>
                </a:schemeClr>
              </a:solidFill>
            </a:endParaRPr>
          </a:p>
        </p:txBody>
      </p:sp>
      <p:pic>
        <p:nvPicPr>
          <p:cNvPr id="6148" name="Picture 4" descr="C:\Users\bob\AppData\Local\Microsoft\Windows\INetCache\IE\PL1F2GY6\question-mark3a[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914400"/>
            <a:ext cx="39624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686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337" y="533400"/>
            <a:ext cx="6888023" cy="5730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02337" y="3810000"/>
            <a:ext cx="6636663" cy="609600"/>
          </a:xfrm>
          <a:prstGeom prst="round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938033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Some things I saw over time </a:t>
            </a:r>
            <a:endParaRPr lang="en-CA" dirty="0">
              <a:solidFill>
                <a:schemeClr val="tx1"/>
              </a:solidFill>
            </a:endParaRPr>
          </a:p>
        </p:txBody>
      </p:sp>
      <p:sp>
        <p:nvSpPr>
          <p:cNvPr id="3" name="Content Placeholder 2"/>
          <p:cNvSpPr>
            <a:spLocks noGrp="1"/>
          </p:cNvSpPr>
          <p:nvPr>
            <p:ph idx="1"/>
          </p:nvPr>
        </p:nvSpPr>
        <p:spPr>
          <a:xfrm>
            <a:off x="457200" y="1371600"/>
            <a:ext cx="8229600" cy="5101445"/>
          </a:xfrm>
        </p:spPr>
        <p:txBody>
          <a:bodyPr/>
          <a:lstStyle/>
          <a:p>
            <a:pPr>
              <a:buClr>
                <a:schemeClr val="tx1"/>
              </a:buClr>
              <a:buFont typeface="Arial" panose="020B0604020202020204" pitchFamily="34" charset="0"/>
              <a:buChar char="•"/>
            </a:pPr>
            <a:r>
              <a:rPr lang="en-CA" sz="2800" b="1" dirty="0" smtClean="0">
                <a:solidFill>
                  <a:schemeClr val="tx1"/>
                </a:solidFill>
              </a:rPr>
              <a:t>March 2017 </a:t>
            </a:r>
          </a:p>
          <a:p>
            <a:pPr lvl="1">
              <a:buClr>
                <a:schemeClr val="tx1"/>
              </a:buClr>
              <a:buFont typeface="Arial" panose="020B0604020202020204" pitchFamily="34" charset="0"/>
              <a:buChar char="•"/>
            </a:pPr>
            <a:r>
              <a:rPr lang="en-CA" b="1" dirty="0" smtClean="0">
                <a:solidFill>
                  <a:schemeClr val="tx1"/>
                </a:solidFill>
              </a:rPr>
              <a:t>$12,000 underspent</a:t>
            </a:r>
          </a:p>
          <a:p>
            <a:pPr lvl="1">
              <a:buClr>
                <a:schemeClr val="tx1"/>
              </a:buClr>
              <a:buFont typeface="Arial" panose="020B0604020202020204" pitchFamily="34" charset="0"/>
              <a:buChar char="•"/>
            </a:pPr>
            <a:r>
              <a:rPr lang="en-CA" b="1" dirty="0" smtClean="0">
                <a:solidFill>
                  <a:schemeClr val="tx1"/>
                </a:solidFill>
              </a:rPr>
              <a:t>Cash reserve grew from $14,000 from $38,000 in 2014</a:t>
            </a:r>
          </a:p>
          <a:p>
            <a:pPr lvl="1">
              <a:buClr>
                <a:schemeClr val="tx1"/>
              </a:buClr>
              <a:buFont typeface="Arial" panose="020B0604020202020204" pitchFamily="34" charset="0"/>
              <a:buChar char="•"/>
            </a:pPr>
            <a:endParaRPr lang="en-CA" sz="2400" b="1" dirty="0" smtClean="0">
              <a:solidFill>
                <a:schemeClr val="tx1"/>
              </a:solidFill>
            </a:endParaRPr>
          </a:p>
          <a:p>
            <a:pPr>
              <a:buClr>
                <a:schemeClr val="tx1"/>
              </a:buClr>
              <a:buFont typeface="Arial" panose="020B0604020202020204" pitchFamily="34" charset="0"/>
              <a:buChar char="•"/>
            </a:pPr>
            <a:r>
              <a:rPr lang="en-CA" sz="2800" b="1" dirty="0" smtClean="0">
                <a:solidFill>
                  <a:schemeClr val="tx1"/>
                </a:solidFill>
              </a:rPr>
              <a:t>May 2019</a:t>
            </a:r>
          </a:p>
          <a:p>
            <a:pPr lvl="1">
              <a:buClr>
                <a:schemeClr val="tx1"/>
              </a:buClr>
              <a:buFont typeface="Arial" panose="020B0604020202020204" pitchFamily="34" charset="0"/>
              <a:buChar char="•"/>
            </a:pPr>
            <a:r>
              <a:rPr lang="en-CA" b="1" dirty="0" smtClean="0">
                <a:solidFill>
                  <a:schemeClr val="tx1"/>
                </a:solidFill>
              </a:rPr>
              <a:t>$8,000 underspent</a:t>
            </a:r>
          </a:p>
          <a:p>
            <a:pPr lvl="1">
              <a:buClr>
                <a:schemeClr val="tx1"/>
              </a:buClr>
              <a:buFont typeface="Arial" panose="020B0604020202020204" pitchFamily="34" charset="0"/>
              <a:buChar char="•"/>
            </a:pPr>
            <a:endParaRPr lang="en-CA" sz="2400" b="1" dirty="0">
              <a:solidFill>
                <a:schemeClr val="tx1"/>
              </a:solidFill>
            </a:endParaRPr>
          </a:p>
          <a:p>
            <a:pPr>
              <a:buClr>
                <a:schemeClr val="tx1"/>
              </a:buClr>
              <a:buFont typeface="Arial" panose="020B0604020202020204" pitchFamily="34" charset="0"/>
              <a:buChar char="•"/>
            </a:pPr>
            <a:r>
              <a:rPr lang="en-CA" sz="2800" b="1" dirty="0" smtClean="0">
                <a:solidFill>
                  <a:schemeClr val="tx1"/>
                </a:solidFill>
              </a:rPr>
              <a:t>June 2020?</a:t>
            </a:r>
          </a:p>
          <a:p>
            <a:pPr lvl="1">
              <a:buClr>
                <a:schemeClr val="tx1"/>
              </a:buClr>
              <a:buFont typeface="Arial" panose="020B0604020202020204" pitchFamily="34" charset="0"/>
              <a:buChar char="•"/>
            </a:pPr>
            <a:r>
              <a:rPr lang="en-CA" b="1" dirty="0" smtClean="0">
                <a:solidFill>
                  <a:schemeClr val="tx1"/>
                </a:solidFill>
              </a:rPr>
              <a:t>Marketing had an $11,071 budget this year</a:t>
            </a:r>
          </a:p>
          <a:p>
            <a:pPr lvl="1">
              <a:buClr>
                <a:schemeClr val="tx1"/>
              </a:buClr>
              <a:buFont typeface="Arial" panose="020B0604020202020204" pitchFamily="34" charset="0"/>
              <a:buChar char="•"/>
            </a:pPr>
            <a:endParaRPr lang="en-CA" dirty="0" smtClean="0"/>
          </a:p>
        </p:txBody>
      </p:sp>
    </p:spTree>
    <p:extLst>
      <p:ext uri="{BB962C8B-B14F-4D97-AF65-F5344CB8AC3E}">
        <p14:creationId xmlns:p14="http://schemas.microsoft.com/office/powerpoint/2010/main" val="2799207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1"/>
                </a:solidFill>
              </a:rPr>
              <a:t>Major AD expenditure timing</a:t>
            </a:r>
            <a:endParaRPr lang="en-CA" dirty="0">
              <a:solidFill>
                <a:schemeClr val="tx1"/>
              </a:solidFill>
            </a:endParaRPr>
          </a:p>
        </p:txBody>
      </p:sp>
      <p:sp>
        <p:nvSpPr>
          <p:cNvPr id="4" name="Content Placeholder 3"/>
          <p:cNvSpPr>
            <a:spLocks noGrp="1"/>
          </p:cNvSpPr>
          <p:nvPr>
            <p:ph idx="1"/>
          </p:nvPr>
        </p:nvSpPr>
        <p:spPr/>
        <p:txBody>
          <a:bodyPr/>
          <a:lstStyle/>
          <a:p>
            <a:pPr>
              <a:buClr>
                <a:schemeClr val="tx1"/>
              </a:buClr>
              <a:buFont typeface="Arial" panose="020B0604020202020204" pitchFamily="34" charset="0"/>
              <a:buChar char="•"/>
            </a:pPr>
            <a:r>
              <a:rPr lang="en-CA" b="1" dirty="0" smtClean="0">
                <a:solidFill>
                  <a:schemeClr val="tx1"/>
                </a:solidFill>
              </a:rPr>
              <a:t>September thru October?</a:t>
            </a:r>
          </a:p>
          <a:p>
            <a:pPr lvl="1">
              <a:buClr>
                <a:schemeClr val="tx1"/>
              </a:buClr>
              <a:buFont typeface="Arial" panose="020B0604020202020204" pitchFamily="34" charset="0"/>
              <a:buChar char="•"/>
            </a:pPr>
            <a:r>
              <a:rPr lang="en-CA" b="1" dirty="0" smtClean="0">
                <a:solidFill>
                  <a:schemeClr val="tx1"/>
                </a:solidFill>
              </a:rPr>
              <a:t>Clubs back in action from summer break</a:t>
            </a:r>
          </a:p>
          <a:p>
            <a:pPr lvl="1">
              <a:buClr>
                <a:schemeClr val="tx1"/>
              </a:buClr>
              <a:buFont typeface="Arial" panose="020B0604020202020204" pitchFamily="34" charset="0"/>
              <a:buChar char="•"/>
            </a:pPr>
            <a:r>
              <a:rPr lang="en-CA" b="1" dirty="0" smtClean="0">
                <a:solidFill>
                  <a:schemeClr val="tx1"/>
                </a:solidFill>
              </a:rPr>
              <a:t>Everyone fresh to get rolling</a:t>
            </a:r>
          </a:p>
          <a:p>
            <a:pPr lvl="1">
              <a:buClr>
                <a:schemeClr val="tx1"/>
              </a:buClr>
              <a:buFont typeface="Arial" panose="020B0604020202020204" pitchFamily="34" charset="0"/>
              <a:buChar char="•"/>
            </a:pPr>
            <a:endParaRPr lang="en-CA" b="1" dirty="0">
              <a:solidFill>
                <a:schemeClr val="tx1"/>
              </a:solidFill>
            </a:endParaRPr>
          </a:p>
          <a:p>
            <a:pPr>
              <a:buClr>
                <a:schemeClr val="tx1"/>
              </a:buClr>
              <a:buFont typeface="Arial" panose="020B0604020202020204" pitchFamily="34" charset="0"/>
              <a:buChar char="•"/>
            </a:pPr>
            <a:r>
              <a:rPr lang="en-CA" b="1" dirty="0" smtClean="0">
                <a:solidFill>
                  <a:schemeClr val="tx1"/>
                </a:solidFill>
              </a:rPr>
              <a:t>January thru March?</a:t>
            </a:r>
          </a:p>
          <a:p>
            <a:pPr lvl="1">
              <a:buClr>
                <a:schemeClr val="tx1"/>
              </a:buClr>
              <a:buFont typeface="Arial" panose="020B0604020202020204" pitchFamily="34" charset="0"/>
              <a:buChar char="•"/>
            </a:pPr>
            <a:r>
              <a:rPr lang="en-CA" b="1" dirty="0" smtClean="0">
                <a:solidFill>
                  <a:schemeClr val="tx1"/>
                </a:solidFill>
              </a:rPr>
              <a:t>New Year energy</a:t>
            </a:r>
          </a:p>
          <a:p>
            <a:pPr lvl="1">
              <a:buClr>
                <a:schemeClr val="tx1"/>
              </a:buClr>
              <a:buFont typeface="Arial" panose="020B0604020202020204" pitchFamily="34" charset="0"/>
              <a:buChar char="•"/>
            </a:pPr>
            <a:r>
              <a:rPr lang="en-CA" b="1" dirty="0" smtClean="0">
                <a:solidFill>
                  <a:schemeClr val="tx1"/>
                </a:solidFill>
              </a:rPr>
              <a:t>Clubs striving to finish successfully</a:t>
            </a:r>
          </a:p>
          <a:p>
            <a:pPr lvl="1">
              <a:buClr>
                <a:schemeClr val="tx1"/>
              </a:buClr>
              <a:buFont typeface="Arial" panose="020B0604020202020204" pitchFamily="34" charset="0"/>
              <a:buChar char="•"/>
            </a:pPr>
            <a:endParaRPr lang="en-CA" b="1" dirty="0">
              <a:solidFill>
                <a:schemeClr val="tx1"/>
              </a:solidFill>
            </a:endParaRPr>
          </a:p>
          <a:p>
            <a:pPr>
              <a:buClr>
                <a:schemeClr val="tx1"/>
              </a:buClr>
              <a:buFont typeface="Arial" panose="020B0604020202020204" pitchFamily="34" charset="0"/>
              <a:buChar char="•"/>
            </a:pPr>
            <a:r>
              <a:rPr lang="en-CA" b="1" dirty="0" smtClean="0">
                <a:solidFill>
                  <a:schemeClr val="tx1"/>
                </a:solidFill>
              </a:rPr>
              <a:t>Another time?</a:t>
            </a:r>
            <a:endParaRPr lang="en-CA" b="1" dirty="0">
              <a:solidFill>
                <a:schemeClr val="tx1"/>
              </a:solidFill>
            </a:endParaRPr>
          </a:p>
        </p:txBody>
      </p:sp>
      <p:pic>
        <p:nvPicPr>
          <p:cNvPr id="1026" name="Picture 2" descr="C:\Users\bob\AppData\Local\Microsoft\Windows\INetCache\IE\2SJ78MNH\thinkingman[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10200" y="3048000"/>
            <a:ext cx="3279123"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0280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553200" cy="914400"/>
          </a:xfrm>
        </p:spPr>
        <p:txBody>
          <a:bodyPr/>
          <a:lstStyle/>
          <a:p>
            <a:pPr algn="ctr"/>
            <a:r>
              <a:rPr lang="en-CA" dirty="0">
                <a:solidFill>
                  <a:schemeClr val="tx2">
                    <a:lumMod val="95000"/>
                    <a:lumOff val="5000"/>
                  </a:schemeClr>
                </a:solidFill>
              </a:rPr>
              <a:t>4</a:t>
            </a:r>
            <a:r>
              <a:rPr lang="en-CA" dirty="0" smtClean="0">
                <a:solidFill>
                  <a:schemeClr val="tx2">
                    <a:lumMod val="95000"/>
                    <a:lumOff val="5000"/>
                  </a:schemeClr>
                </a:solidFill>
              </a:rPr>
              <a:t> Minor Campaigns (Club based)</a:t>
            </a:r>
            <a:br>
              <a:rPr lang="en-CA" dirty="0" smtClean="0">
                <a:solidFill>
                  <a:schemeClr val="tx2">
                    <a:lumMod val="95000"/>
                    <a:lumOff val="5000"/>
                  </a:schemeClr>
                </a:solidFill>
              </a:rPr>
            </a:br>
            <a:r>
              <a:rPr lang="en-CA" sz="1800" dirty="0" smtClean="0">
                <a:solidFill>
                  <a:schemeClr val="tx2">
                    <a:lumMod val="95000"/>
                    <a:lumOff val="5000"/>
                  </a:schemeClr>
                </a:solidFill>
              </a:rPr>
              <a:t>(Challenge clubs to do 2 or 3 </a:t>
            </a:r>
            <a:r>
              <a:rPr lang="en-CA" sz="1800" dirty="0" smtClean="0">
                <a:solidFill>
                  <a:schemeClr val="tx2">
                    <a:lumMod val="95000"/>
                    <a:lumOff val="5000"/>
                  </a:schemeClr>
                </a:solidFill>
              </a:rPr>
              <a:t>minimum)</a:t>
            </a:r>
            <a:endParaRPr lang="en-CA" sz="1800" dirty="0">
              <a:solidFill>
                <a:schemeClr val="tx2">
                  <a:lumMod val="95000"/>
                  <a:lumOff val="5000"/>
                </a:schemeClr>
              </a:solidFill>
            </a:endParaRPr>
          </a:p>
        </p:txBody>
      </p:sp>
      <p:sp>
        <p:nvSpPr>
          <p:cNvPr id="3" name="Content Placeholder 2"/>
          <p:cNvSpPr>
            <a:spLocks noGrp="1"/>
          </p:cNvSpPr>
          <p:nvPr>
            <p:ph idx="1"/>
          </p:nvPr>
        </p:nvSpPr>
        <p:spPr>
          <a:xfrm>
            <a:off x="457200" y="1756555"/>
            <a:ext cx="8229600" cy="5101445"/>
          </a:xfrm>
        </p:spPr>
        <p:txBody>
          <a:bodyPr/>
          <a:lstStyle/>
          <a:p>
            <a:pPr marL="457200" indent="-457200">
              <a:buClr>
                <a:schemeClr val="tx2"/>
              </a:buClr>
              <a:buFont typeface="+mj-lt"/>
              <a:buAutoNum type="arabicPeriod"/>
            </a:pPr>
            <a:r>
              <a:rPr lang="en-CA" b="1" dirty="0" smtClean="0">
                <a:solidFill>
                  <a:schemeClr val="tx2">
                    <a:lumMod val="95000"/>
                    <a:lumOff val="5000"/>
                  </a:schemeClr>
                </a:solidFill>
              </a:rPr>
              <a:t>September – some type of “Back to School”</a:t>
            </a:r>
          </a:p>
          <a:p>
            <a:pPr marL="457200" indent="-457200">
              <a:buClr>
                <a:schemeClr val="tx2"/>
              </a:buClr>
              <a:buFont typeface="+mj-lt"/>
              <a:buAutoNum type="arabicPeriod"/>
            </a:pPr>
            <a:r>
              <a:rPr lang="en-CA" b="1" dirty="0" smtClean="0">
                <a:solidFill>
                  <a:schemeClr val="tx2">
                    <a:lumMod val="95000"/>
                    <a:lumOff val="5000"/>
                  </a:schemeClr>
                </a:solidFill>
              </a:rPr>
              <a:t>December/January - New Year Resolutions</a:t>
            </a:r>
          </a:p>
          <a:p>
            <a:pPr marL="457200" indent="-457200">
              <a:buClr>
                <a:schemeClr val="tx2"/>
              </a:buClr>
              <a:buFont typeface="+mj-lt"/>
              <a:buAutoNum type="arabicPeriod"/>
            </a:pPr>
            <a:r>
              <a:rPr lang="en-CA" b="1" dirty="0" smtClean="0">
                <a:solidFill>
                  <a:schemeClr val="tx2">
                    <a:lumMod val="95000"/>
                    <a:lumOff val="5000"/>
                  </a:schemeClr>
                </a:solidFill>
              </a:rPr>
              <a:t>February/March – Talk Up Toastmasters</a:t>
            </a:r>
          </a:p>
          <a:p>
            <a:pPr marL="457200" indent="-457200">
              <a:buClr>
                <a:schemeClr val="tx2"/>
              </a:buClr>
              <a:buFont typeface="+mj-lt"/>
              <a:buAutoNum type="arabicPeriod"/>
            </a:pPr>
            <a:r>
              <a:rPr lang="en-CA" b="1" dirty="0" smtClean="0">
                <a:solidFill>
                  <a:schemeClr val="tx2">
                    <a:lumMod val="95000"/>
                    <a:lumOff val="5000"/>
                  </a:schemeClr>
                </a:solidFill>
              </a:rPr>
              <a:t>May/June – Beat The Clock</a:t>
            </a:r>
            <a:endParaRPr lang="en-CA" b="1" dirty="0">
              <a:solidFill>
                <a:schemeClr val="tx2">
                  <a:lumMod val="95000"/>
                  <a:lumOff val="5000"/>
                </a:schemeClr>
              </a:solidFill>
            </a:endParaRPr>
          </a:p>
        </p:txBody>
      </p:sp>
      <p:pic>
        <p:nvPicPr>
          <p:cNvPr id="7170" name="Picture 2" descr="C:\Users\bob\AppData\Local\Microsoft\Windows\INetCache\IE\2SJ78MNH\calendarClipart[1].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3581400"/>
            <a:ext cx="3352800" cy="286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6267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17" y="381000"/>
            <a:ext cx="8610600" cy="645075"/>
          </a:xfrm>
        </p:spPr>
        <p:txBody>
          <a:bodyPr/>
          <a:lstStyle/>
          <a:p>
            <a:r>
              <a:rPr lang="en-CA" dirty="0" smtClean="0">
                <a:solidFill>
                  <a:schemeClr val="tx2">
                    <a:lumMod val="95000"/>
                    <a:lumOff val="5000"/>
                  </a:schemeClr>
                </a:solidFill>
              </a:rPr>
              <a:t>Tie it all into a master plan</a:t>
            </a:r>
            <a:endParaRPr lang="en-CA" dirty="0">
              <a:solidFill>
                <a:schemeClr val="tx2">
                  <a:lumMod val="95000"/>
                  <a:lumOff val="5000"/>
                </a:schemeClr>
              </a:solidFill>
            </a:endParaRPr>
          </a:p>
        </p:txBody>
      </p:sp>
      <p:sp>
        <p:nvSpPr>
          <p:cNvPr id="5" name="Rounded Rectangle 4"/>
          <p:cNvSpPr/>
          <p:nvPr/>
        </p:nvSpPr>
        <p:spPr>
          <a:xfrm>
            <a:off x="918880" y="2234365"/>
            <a:ext cx="1828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6</a:t>
            </a:r>
          </a:p>
          <a:p>
            <a:pPr algn="ctr"/>
            <a:r>
              <a:rPr lang="en-CA" dirty="0" smtClean="0"/>
              <a:t>Train Clubs on Social Media</a:t>
            </a:r>
            <a:endParaRPr lang="en-CA" dirty="0"/>
          </a:p>
        </p:txBody>
      </p:sp>
      <p:sp>
        <p:nvSpPr>
          <p:cNvPr id="6" name="Rounded Rectangle 5"/>
          <p:cNvSpPr/>
          <p:nvPr/>
        </p:nvSpPr>
        <p:spPr>
          <a:xfrm>
            <a:off x="6593789" y="2243330"/>
            <a:ext cx="1828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2</a:t>
            </a:r>
          </a:p>
          <a:p>
            <a:pPr algn="ctr"/>
            <a:r>
              <a:rPr lang="en-CA" dirty="0" smtClean="0"/>
              <a:t>Full District Focus</a:t>
            </a:r>
            <a:endParaRPr lang="en-CA" dirty="0"/>
          </a:p>
        </p:txBody>
      </p:sp>
      <p:sp>
        <p:nvSpPr>
          <p:cNvPr id="7" name="Rounded Rectangle 6"/>
          <p:cNvSpPr/>
          <p:nvPr/>
        </p:nvSpPr>
        <p:spPr>
          <a:xfrm>
            <a:off x="6584022" y="4388225"/>
            <a:ext cx="1828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3</a:t>
            </a:r>
          </a:p>
          <a:p>
            <a:pPr algn="ctr"/>
            <a:r>
              <a:rPr lang="en-CA" dirty="0" smtClean="0"/>
              <a:t>Solid Top Down Messaging</a:t>
            </a:r>
            <a:endParaRPr lang="en-CA" dirty="0"/>
          </a:p>
        </p:txBody>
      </p:sp>
      <p:sp>
        <p:nvSpPr>
          <p:cNvPr id="8" name="Rounded Rectangle 7"/>
          <p:cNvSpPr/>
          <p:nvPr/>
        </p:nvSpPr>
        <p:spPr>
          <a:xfrm>
            <a:off x="3862670" y="5638800"/>
            <a:ext cx="1828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endParaRPr lang="en-CA" dirty="0" smtClean="0"/>
          </a:p>
          <a:p>
            <a:pPr algn="ctr"/>
            <a:r>
              <a:rPr lang="en-CA" dirty="0" smtClean="0"/>
              <a:t>PR Webinars Monthly</a:t>
            </a:r>
            <a:endParaRPr lang="en-CA" dirty="0"/>
          </a:p>
        </p:txBody>
      </p:sp>
      <p:sp>
        <p:nvSpPr>
          <p:cNvPr id="9" name="Rounded Rectangle 8"/>
          <p:cNvSpPr/>
          <p:nvPr/>
        </p:nvSpPr>
        <p:spPr>
          <a:xfrm>
            <a:off x="3822326" y="1075589"/>
            <a:ext cx="1828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1</a:t>
            </a:r>
          </a:p>
          <a:p>
            <a:pPr algn="ctr"/>
            <a:r>
              <a:rPr lang="en-CA" dirty="0" smtClean="0"/>
              <a:t>Launched by the Trio</a:t>
            </a:r>
            <a:endParaRPr lang="en-CA" dirty="0"/>
          </a:p>
        </p:txBody>
      </p:sp>
      <p:sp>
        <p:nvSpPr>
          <p:cNvPr id="10" name="Rounded Rectangle 9"/>
          <p:cNvSpPr/>
          <p:nvPr/>
        </p:nvSpPr>
        <p:spPr>
          <a:xfrm>
            <a:off x="838200" y="4408395"/>
            <a:ext cx="1828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5</a:t>
            </a:r>
            <a:endParaRPr lang="en-CA" dirty="0" smtClean="0"/>
          </a:p>
          <a:p>
            <a:pPr algn="ctr"/>
            <a:r>
              <a:rPr lang="en-CA" dirty="0" smtClean="0"/>
              <a:t>Train Clubs on Media Releases</a:t>
            </a:r>
            <a:endParaRPr lang="en-CA" dirty="0"/>
          </a:p>
        </p:txBody>
      </p:sp>
      <p:pic>
        <p:nvPicPr>
          <p:cNvPr id="4098" name="Picture 2" descr="C:\Users\bob\AppData\Local\Microsoft\Windows\INetCache\IE\RAD1A0L1\success[1].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800" y="2888876"/>
            <a:ext cx="2717800" cy="177800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rot="1852013">
            <a:off x="2757440" y="3046880"/>
            <a:ext cx="990600" cy="311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ight Arrow 12"/>
          <p:cNvSpPr/>
          <p:nvPr/>
        </p:nvSpPr>
        <p:spPr>
          <a:xfrm rot="16200000">
            <a:off x="4281770" y="4880163"/>
            <a:ext cx="990600" cy="311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ight Arrow 13"/>
          <p:cNvSpPr/>
          <p:nvPr/>
        </p:nvSpPr>
        <p:spPr>
          <a:xfrm rot="12253613">
            <a:off x="5582894" y="4511113"/>
            <a:ext cx="990600" cy="311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ight Arrow 14"/>
          <p:cNvSpPr/>
          <p:nvPr/>
        </p:nvSpPr>
        <p:spPr>
          <a:xfrm rot="8970231">
            <a:off x="5582894" y="3044638"/>
            <a:ext cx="990600" cy="311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ight Arrow 15"/>
          <p:cNvSpPr/>
          <p:nvPr/>
        </p:nvSpPr>
        <p:spPr>
          <a:xfrm rot="5400000">
            <a:off x="4227979" y="2659068"/>
            <a:ext cx="990600" cy="311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ight Arrow 16"/>
          <p:cNvSpPr/>
          <p:nvPr/>
        </p:nvSpPr>
        <p:spPr>
          <a:xfrm rot="19453546">
            <a:off x="2770737" y="4581744"/>
            <a:ext cx="990600" cy="311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879020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088" y="-76771"/>
            <a:ext cx="7620000" cy="2646878"/>
          </a:xfrm>
          <a:prstGeom prst="rect">
            <a:avLst/>
          </a:prstGeom>
          <a:noFill/>
        </p:spPr>
        <p:txBody>
          <a:bodyPr wrap="square" rtlCol="0">
            <a:spAutoFit/>
          </a:bodyPr>
          <a:lstStyle/>
          <a:p>
            <a:r>
              <a:rPr lang="en-CA" sz="16600" dirty="0" smtClean="0">
                <a:solidFill>
                  <a:schemeClr val="tx2">
                    <a:lumMod val="95000"/>
                    <a:lumOff val="5000"/>
                  </a:schemeClr>
                </a:solidFill>
                <a:latin typeface="Algerian" panose="04020705040A02060702" pitchFamily="82" charset="0"/>
              </a:rPr>
              <a:t>90% </a:t>
            </a:r>
            <a:r>
              <a:rPr lang="en-CA" sz="3200" dirty="0" smtClean="0">
                <a:solidFill>
                  <a:schemeClr val="tx2">
                    <a:lumMod val="95000"/>
                    <a:lumOff val="5000"/>
                  </a:schemeClr>
                </a:solidFill>
                <a:latin typeface="Arial Black" panose="020B0A04020102020204" pitchFamily="34" charset="0"/>
              </a:rPr>
              <a:t>PR effort</a:t>
            </a:r>
            <a:endParaRPr lang="en-CA" sz="3200" dirty="0">
              <a:solidFill>
                <a:schemeClr val="tx2">
                  <a:lumMod val="95000"/>
                  <a:lumOff val="5000"/>
                </a:schemeClr>
              </a:solidFill>
              <a:latin typeface="Arial Black" panose="020B0A04020102020204" pitchFamily="34" charset="0"/>
            </a:endParaRPr>
          </a:p>
        </p:txBody>
      </p:sp>
      <p:cxnSp>
        <p:nvCxnSpPr>
          <p:cNvPr id="5" name="Straight Connector 4"/>
          <p:cNvCxnSpPr/>
          <p:nvPr/>
        </p:nvCxnSpPr>
        <p:spPr>
          <a:xfrm>
            <a:off x="533400" y="2514600"/>
            <a:ext cx="7848600" cy="0"/>
          </a:xfrm>
          <a:prstGeom prst="line">
            <a:avLst/>
          </a:prstGeom>
          <a:ln w="66675">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 name="Down Arrow 5"/>
          <p:cNvSpPr/>
          <p:nvPr/>
        </p:nvSpPr>
        <p:spPr>
          <a:xfrm>
            <a:off x="3855188" y="2555930"/>
            <a:ext cx="1447800" cy="934522"/>
          </a:xfrm>
          <a:prstGeom prst="downArrow">
            <a:avLst/>
          </a:prstGeom>
          <a:solidFill>
            <a:schemeClr val="tx2">
              <a:lumMod val="95000"/>
              <a:lumOff val="5000"/>
            </a:schemeClr>
          </a:solidFill>
          <a:ln>
            <a:solidFill>
              <a:schemeClr val="tx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C:\Users\bob\AppData\Local\Microsoft\Windows\INetCache\IE\RAD1A0L1\crowd-of-people-11[1].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26388" y="3496401"/>
            <a:ext cx="5105400" cy="21880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72782" y="6010939"/>
            <a:ext cx="6660412" cy="584775"/>
          </a:xfrm>
          <a:prstGeom prst="rect">
            <a:avLst/>
          </a:prstGeom>
          <a:noFill/>
        </p:spPr>
        <p:txBody>
          <a:bodyPr wrap="square" rtlCol="0">
            <a:spAutoFit/>
          </a:bodyPr>
          <a:lstStyle/>
          <a:p>
            <a:r>
              <a:rPr lang="en-CA" sz="3200" b="1" dirty="0" smtClean="0">
                <a:solidFill>
                  <a:schemeClr val="tx2">
                    <a:lumMod val="95000"/>
                    <a:lumOff val="5000"/>
                  </a:schemeClr>
                </a:solidFill>
              </a:rPr>
              <a:t>Lands on internal audience</a:t>
            </a:r>
            <a:r>
              <a:rPr lang="en-CA" dirty="0" smtClean="0"/>
              <a:t>.</a:t>
            </a:r>
            <a:endParaRPr lang="en-CA" dirty="0"/>
          </a:p>
        </p:txBody>
      </p:sp>
    </p:spTree>
    <p:extLst>
      <p:ext uri="{BB962C8B-B14F-4D97-AF65-F5344CB8AC3E}">
        <p14:creationId xmlns:p14="http://schemas.microsoft.com/office/powerpoint/2010/main" val="7822909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10600" cy="990600"/>
          </a:xfrm>
        </p:spPr>
        <p:txBody>
          <a:bodyPr/>
          <a:lstStyle/>
          <a:p>
            <a:r>
              <a:rPr lang="en-CA" sz="3600" dirty="0" smtClean="0">
                <a:solidFill>
                  <a:schemeClr val="tx2">
                    <a:lumMod val="95000"/>
                    <a:lumOff val="5000"/>
                  </a:schemeClr>
                </a:solidFill>
              </a:rPr>
              <a:t>Other Initiatives – Youth Outreach</a:t>
            </a:r>
            <a:r>
              <a:rPr lang="en-CA" dirty="0" smtClean="0">
                <a:solidFill>
                  <a:schemeClr val="tx2">
                    <a:lumMod val="95000"/>
                    <a:lumOff val="5000"/>
                  </a:schemeClr>
                </a:solidFill>
              </a:rPr>
              <a:t/>
            </a:r>
            <a:br>
              <a:rPr lang="en-CA" dirty="0" smtClean="0">
                <a:solidFill>
                  <a:schemeClr val="tx2">
                    <a:lumMod val="95000"/>
                    <a:lumOff val="5000"/>
                  </a:schemeClr>
                </a:solidFill>
              </a:rPr>
            </a:br>
            <a:r>
              <a:rPr lang="en-CA" dirty="0" smtClean="0">
                <a:solidFill>
                  <a:schemeClr val="tx2">
                    <a:lumMod val="95000"/>
                    <a:lumOff val="5000"/>
                  </a:schemeClr>
                </a:solidFill>
              </a:rPr>
              <a:t>                  </a:t>
            </a:r>
            <a:r>
              <a:rPr lang="en-CA" sz="2400" dirty="0" smtClean="0">
                <a:solidFill>
                  <a:schemeClr val="tx2">
                    <a:lumMod val="95000"/>
                    <a:lumOff val="5000"/>
                  </a:schemeClr>
                </a:solidFill>
              </a:rPr>
              <a:t>(District Focus – this is our future)</a:t>
            </a:r>
            <a:endParaRPr lang="en-CA" sz="2400" dirty="0">
              <a:solidFill>
                <a:schemeClr val="tx2">
                  <a:lumMod val="95000"/>
                  <a:lumOff val="5000"/>
                </a:schemeClr>
              </a:solidFill>
            </a:endParaRPr>
          </a:p>
        </p:txBody>
      </p:sp>
      <p:sp>
        <p:nvSpPr>
          <p:cNvPr id="3" name="Content Placeholder 2"/>
          <p:cNvSpPr>
            <a:spLocks noGrp="1"/>
          </p:cNvSpPr>
          <p:nvPr>
            <p:ph idx="1"/>
          </p:nvPr>
        </p:nvSpPr>
        <p:spPr>
          <a:xfrm>
            <a:off x="457200" y="1905000"/>
            <a:ext cx="7924800" cy="4263244"/>
          </a:xfrm>
        </p:spPr>
        <p:txBody>
          <a:bodyPr>
            <a:normAutofit/>
          </a:bodyPr>
          <a:lstStyle/>
          <a:p>
            <a:pPr>
              <a:buClr>
                <a:schemeClr val="tx2">
                  <a:lumMod val="95000"/>
                  <a:lumOff val="5000"/>
                </a:schemeClr>
              </a:buClr>
              <a:buFont typeface="Arial" panose="020B0604020202020204" pitchFamily="34" charset="0"/>
              <a:buChar char="•"/>
            </a:pPr>
            <a:r>
              <a:rPr lang="en-CA" sz="2800" b="1" dirty="0" smtClean="0">
                <a:solidFill>
                  <a:schemeClr val="tx2">
                    <a:lumMod val="95000"/>
                    <a:lumOff val="5000"/>
                  </a:schemeClr>
                </a:solidFill>
              </a:rPr>
              <a:t>Expanded Youth Leadership sessions</a:t>
            </a:r>
          </a:p>
          <a:p>
            <a:pPr lvl="1">
              <a:buClr>
                <a:schemeClr val="tx2">
                  <a:lumMod val="95000"/>
                  <a:lumOff val="5000"/>
                </a:schemeClr>
              </a:buClr>
              <a:buFont typeface="Arial" panose="020B0604020202020204" pitchFamily="34" charset="0"/>
              <a:buChar char="•"/>
            </a:pPr>
            <a:r>
              <a:rPr lang="en-CA" sz="2400" b="1" dirty="0" smtClean="0">
                <a:solidFill>
                  <a:schemeClr val="tx2">
                    <a:lumMod val="95000"/>
                    <a:lumOff val="5000"/>
                  </a:schemeClr>
                </a:solidFill>
              </a:rPr>
              <a:t>Contact more schools</a:t>
            </a:r>
          </a:p>
          <a:p>
            <a:pPr lvl="1">
              <a:buClr>
                <a:schemeClr val="tx2">
                  <a:lumMod val="95000"/>
                  <a:lumOff val="5000"/>
                </a:schemeClr>
              </a:buClr>
              <a:buFont typeface="Arial" panose="020B0604020202020204" pitchFamily="34" charset="0"/>
              <a:buChar char="•"/>
            </a:pPr>
            <a:r>
              <a:rPr lang="en-CA" sz="2400" b="1" dirty="0" smtClean="0">
                <a:solidFill>
                  <a:schemeClr val="tx2">
                    <a:lumMod val="95000"/>
                    <a:lumOff val="5000"/>
                  </a:schemeClr>
                </a:solidFill>
              </a:rPr>
              <a:t>Larger campaign</a:t>
            </a:r>
          </a:p>
          <a:p>
            <a:pPr marL="457200" lvl="1" indent="0">
              <a:buClr>
                <a:schemeClr val="tx2">
                  <a:lumMod val="95000"/>
                  <a:lumOff val="5000"/>
                </a:schemeClr>
              </a:buClr>
              <a:buNone/>
            </a:pPr>
            <a:endParaRPr lang="en-CA" sz="2400" b="1" dirty="0" smtClean="0">
              <a:solidFill>
                <a:schemeClr val="tx2">
                  <a:lumMod val="95000"/>
                  <a:lumOff val="5000"/>
                </a:schemeClr>
              </a:solidFill>
            </a:endParaRPr>
          </a:p>
          <a:p>
            <a:pPr>
              <a:buClr>
                <a:schemeClr val="tx2">
                  <a:lumMod val="95000"/>
                  <a:lumOff val="5000"/>
                </a:schemeClr>
              </a:buClr>
              <a:buFont typeface="Arial" panose="020B0604020202020204" pitchFamily="34" charset="0"/>
              <a:buChar char="•"/>
            </a:pPr>
            <a:r>
              <a:rPr lang="en-CA" sz="2800" b="1" dirty="0" smtClean="0">
                <a:solidFill>
                  <a:schemeClr val="tx2">
                    <a:lumMod val="95000"/>
                    <a:lumOff val="5000"/>
                  </a:schemeClr>
                </a:solidFill>
              </a:rPr>
              <a:t>Stronger presence in Universities</a:t>
            </a:r>
          </a:p>
          <a:p>
            <a:pPr lvl="1">
              <a:buClr>
                <a:schemeClr val="tx2">
                  <a:lumMod val="95000"/>
                  <a:lumOff val="5000"/>
                </a:schemeClr>
              </a:buClr>
              <a:buFont typeface="Arial" panose="020B0604020202020204" pitchFamily="34" charset="0"/>
              <a:buChar char="•"/>
            </a:pPr>
            <a:r>
              <a:rPr lang="en-CA" sz="2400" b="1" dirty="0" smtClean="0">
                <a:solidFill>
                  <a:schemeClr val="tx2">
                    <a:lumMod val="95000"/>
                    <a:lumOff val="5000"/>
                  </a:schemeClr>
                </a:solidFill>
              </a:rPr>
              <a:t>Liaison person dedicated to promote</a:t>
            </a:r>
          </a:p>
          <a:p>
            <a:pPr lvl="1">
              <a:buClr>
                <a:schemeClr val="tx2">
                  <a:lumMod val="95000"/>
                  <a:lumOff val="5000"/>
                </a:schemeClr>
              </a:buClr>
              <a:buFont typeface="Arial" panose="020B0604020202020204" pitchFamily="34" charset="0"/>
              <a:buChar char="•"/>
            </a:pPr>
            <a:r>
              <a:rPr lang="en-CA" sz="2400" b="1" dirty="0" smtClean="0">
                <a:solidFill>
                  <a:schemeClr val="tx2">
                    <a:lumMod val="95000"/>
                    <a:lumOff val="5000"/>
                  </a:schemeClr>
                </a:solidFill>
              </a:rPr>
              <a:t>D64 volunteer to pilot new TI program</a:t>
            </a:r>
            <a:endParaRPr lang="en-CA" sz="2400" b="1" dirty="0">
              <a:solidFill>
                <a:schemeClr val="tx2">
                  <a:lumMod val="95000"/>
                  <a:lumOff val="5000"/>
                </a:schemeClr>
              </a:solidFill>
            </a:endParaRPr>
          </a:p>
        </p:txBody>
      </p:sp>
    </p:spTree>
    <p:extLst>
      <p:ext uri="{BB962C8B-B14F-4D97-AF65-F5344CB8AC3E}">
        <p14:creationId xmlns:p14="http://schemas.microsoft.com/office/powerpoint/2010/main" val="32663703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609600"/>
            <a:ext cx="915149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00200" y="152400"/>
            <a:ext cx="5867400" cy="6247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39167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p:cTn id="7" dur="1000" fill="hold"/>
                                        <p:tgtEl>
                                          <p:spTgt spid="1034"/>
                                        </p:tgtEl>
                                        <p:attrNameLst>
                                          <p:attrName>ppt_w</p:attrName>
                                        </p:attrNameLst>
                                      </p:cBhvr>
                                      <p:tavLst>
                                        <p:tav tm="0">
                                          <p:val>
                                            <p:fltVal val="0"/>
                                          </p:val>
                                        </p:tav>
                                        <p:tav tm="100000">
                                          <p:val>
                                            <p:strVal val="#ppt_w"/>
                                          </p:val>
                                        </p:tav>
                                      </p:tavLst>
                                    </p:anim>
                                    <p:anim calcmode="lin" valueType="num">
                                      <p:cBhvr>
                                        <p:cTn id="8" dur="1000" fill="hold"/>
                                        <p:tgtEl>
                                          <p:spTgt spid="1034"/>
                                        </p:tgtEl>
                                        <p:attrNameLst>
                                          <p:attrName>ppt_h</p:attrName>
                                        </p:attrNameLst>
                                      </p:cBhvr>
                                      <p:tavLst>
                                        <p:tav tm="0">
                                          <p:val>
                                            <p:fltVal val="0"/>
                                          </p:val>
                                        </p:tav>
                                        <p:tav tm="100000">
                                          <p:val>
                                            <p:strVal val="#ppt_h"/>
                                          </p:val>
                                        </p:tav>
                                      </p:tavLst>
                                    </p:anim>
                                    <p:anim calcmode="lin" valueType="num">
                                      <p:cBhvr>
                                        <p:cTn id="9" dur="1000" fill="hold"/>
                                        <p:tgtEl>
                                          <p:spTgt spid="1034"/>
                                        </p:tgtEl>
                                        <p:attrNameLst>
                                          <p:attrName>style.rotation</p:attrName>
                                        </p:attrNameLst>
                                      </p:cBhvr>
                                      <p:tavLst>
                                        <p:tav tm="0">
                                          <p:val>
                                            <p:fltVal val="90"/>
                                          </p:val>
                                        </p:tav>
                                        <p:tav tm="100000">
                                          <p:val>
                                            <p:fltVal val="0"/>
                                          </p:val>
                                        </p:tav>
                                      </p:tavLst>
                                    </p:anim>
                                    <p:animEffect transition="in" filter="fade">
                                      <p:cBhvr>
                                        <p:cTn id="10" dur="1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tx2">
                    <a:lumMod val="95000"/>
                    <a:lumOff val="5000"/>
                  </a:schemeClr>
                </a:solidFill>
              </a:rPr>
              <a:t>Things that need to happen</a:t>
            </a:r>
            <a:endParaRPr lang="en-CA" dirty="0">
              <a:solidFill>
                <a:schemeClr val="tx2">
                  <a:lumMod val="95000"/>
                  <a:lumOff val="5000"/>
                </a:schemeClr>
              </a:solidFill>
            </a:endParaRPr>
          </a:p>
        </p:txBody>
      </p:sp>
      <p:sp>
        <p:nvSpPr>
          <p:cNvPr id="4" name="Rectangle 3"/>
          <p:cNvSpPr/>
          <p:nvPr/>
        </p:nvSpPr>
        <p:spPr>
          <a:xfrm>
            <a:off x="350948" y="1372862"/>
            <a:ext cx="5135451" cy="2085124"/>
          </a:xfrm>
          <a:prstGeom prst="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tx1"/>
                </a:solidFill>
              </a:rPr>
              <a:t>PR Training for Clubs</a:t>
            </a:r>
          </a:p>
          <a:p>
            <a:endParaRPr lang="en-CA" dirty="0" smtClean="0">
              <a:solidFill>
                <a:schemeClr val="tx1"/>
              </a:solidFill>
            </a:endParaRPr>
          </a:p>
          <a:p>
            <a:pPr marL="285750" indent="-285750">
              <a:buFont typeface="Arial" panose="020B0604020202020204" pitchFamily="34" charset="0"/>
              <a:buChar char="•"/>
            </a:pPr>
            <a:r>
              <a:rPr lang="en-CA" dirty="0" smtClean="0">
                <a:solidFill>
                  <a:schemeClr val="tx1"/>
                </a:solidFill>
              </a:rPr>
              <a:t>Find their local media outlet</a:t>
            </a:r>
          </a:p>
          <a:p>
            <a:pPr marL="285750" indent="-285750">
              <a:buFont typeface="Arial" panose="020B0604020202020204" pitchFamily="34" charset="0"/>
              <a:buChar char="•"/>
            </a:pPr>
            <a:r>
              <a:rPr lang="en-CA" dirty="0" smtClean="0">
                <a:solidFill>
                  <a:schemeClr val="tx1"/>
                </a:solidFill>
              </a:rPr>
              <a:t>How to do Media Release</a:t>
            </a:r>
          </a:p>
          <a:p>
            <a:pPr marL="285750" indent="-285750">
              <a:buFont typeface="Arial" panose="020B0604020202020204" pitchFamily="34" charset="0"/>
              <a:buChar char="•"/>
            </a:pPr>
            <a:r>
              <a:rPr lang="en-CA" dirty="0" smtClean="0">
                <a:solidFill>
                  <a:schemeClr val="tx1"/>
                </a:solidFill>
              </a:rPr>
              <a:t>How to utilize social media</a:t>
            </a:r>
          </a:p>
          <a:p>
            <a:pPr marL="285750" indent="-285750">
              <a:buFont typeface="Arial" panose="020B0604020202020204" pitchFamily="34" charset="0"/>
              <a:buChar char="•"/>
            </a:pPr>
            <a:r>
              <a:rPr lang="en-CA" dirty="0" smtClean="0">
                <a:solidFill>
                  <a:schemeClr val="tx1"/>
                </a:solidFill>
              </a:rPr>
              <a:t>Ideas for themed “eye catching” meetings</a:t>
            </a:r>
            <a:endParaRPr lang="en-CA" dirty="0">
              <a:solidFill>
                <a:schemeClr val="tx1"/>
              </a:solidFill>
            </a:endParaRPr>
          </a:p>
        </p:txBody>
      </p:sp>
      <p:sp>
        <p:nvSpPr>
          <p:cNvPr id="6" name="Rectangle 5"/>
          <p:cNvSpPr/>
          <p:nvPr/>
        </p:nvSpPr>
        <p:spPr>
          <a:xfrm>
            <a:off x="3429000" y="4114800"/>
            <a:ext cx="5334000" cy="2286000"/>
          </a:xfrm>
          <a:prstGeom prst="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tIns="324000" bIns="108000" rtlCol="0" anchor="ctr"/>
          <a:lstStyle/>
          <a:p>
            <a:r>
              <a:rPr lang="en-CA" b="1" dirty="0">
                <a:solidFill>
                  <a:schemeClr val="tx1"/>
                </a:solidFill>
              </a:rPr>
              <a:t>Create r</a:t>
            </a:r>
            <a:r>
              <a:rPr lang="en-CA" b="1" dirty="0" smtClean="0">
                <a:solidFill>
                  <a:schemeClr val="tx1"/>
                </a:solidFill>
              </a:rPr>
              <a:t>esource templates, store on website</a:t>
            </a:r>
          </a:p>
          <a:p>
            <a:endParaRPr lang="en-CA" dirty="0">
              <a:solidFill>
                <a:schemeClr val="tx1"/>
              </a:solidFill>
            </a:endParaRPr>
          </a:p>
          <a:p>
            <a:pPr marL="285750" indent="-285750">
              <a:buFont typeface="Arial" panose="020B0604020202020204" pitchFamily="34" charset="0"/>
              <a:buChar char="•"/>
            </a:pPr>
            <a:r>
              <a:rPr lang="en-CA" dirty="0">
                <a:solidFill>
                  <a:schemeClr val="tx1"/>
                </a:solidFill>
              </a:rPr>
              <a:t>Media release </a:t>
            </a:r>
            <a:r>
              <a:rPr lang="en-CA" dirty="0" smtClean="0">
                <a:solidFill>
                  <a:schemeClr val="tx1"/>
                </a:solidFill>
              </a:rPr>
              <a:t>templates</a:t>
            </a:r>
          </a:p>
          <a:p>
            <a:pPr marL="285750" indent="-285750">
              <a:buFont typeface="Arial" panose="020B0604020202020204" pitchFamily="34" charset="0"/>
              <a:buChar char="•"/>
            </a:pPr>
            <a:r>
              <a:rPr lang="en-CA" dirty="0" smtClean="0">
                <a:solidFill>
                  <a:schemeClr val="tx1"/>
                </a:solidFill>
              </a:rPr>
              <a:t>Media contacts throughout D64</a:t>
            </a:r>
          </a:p>
          <a:p>
            <a:pPr marL="285750" indent="-285750">
              <a:buFont typeface="Arial" panose="020B0604020202020204" pitchFamily="34" charset="0"/>
              <a:buChar char="•"/>
            </a:pPr>
            <a:r>
              <a:rPr lang="en-CA" dirty="0" smtClean="0">
                <a:solidFill>
                  <a:schemeClr val="tx1"/>
                </a:solidFill>
              </a:rPr>
              <a:t>Flier and poster templates</a:t>
            </a:r>
          </a:p>
          <a:p>
            <a:pPr marL="285750" indent="-285750">
              <a:buFont typeface="Arial" panose="020B0604020202020204" pitchFamily="34" charset="0"/>
              <a:buChar char="•"/>
            </a:pPr>
            <a:r>
              <a:rPr lang="en-CA" dirty="0" smtClean="0">
                <a:solidFill>
                  <a:schemeClr val="tx1"/>
                </a:solidFill>
              </a:rPr>
              <a:t>Themed meeting suggestions</a:t>
            </a:r>
            <a:endParaRPr lang="en-CA" dirty="0">
              <a:solidFill>
                <a:schemeClr val="tx1"/>
              </a:solidFill>
            </a:endParaRPr>
          </a:p>
          <a:p>
            <a:pPr marL="285750" indent="-285750">
              <a:buFont typeface="Arial" panose="020B0604020202020204" pitchFamily="34" charset="0"/>
              <a:buChar char="•"/>
            </a:pPr>
            <a:r>
              <a:rPr lang="en-CA" dirty="0" smtClean="0">
                <a:solidFill>
                  <a:schemeClr val="tx1"/>
                </a:solidFill>
              </a:rPr>
              <a:t>Proclamation </a:t>
            </a:r>
            <a:r>
              <a:rPr lang="en-CA" dirty="0">
                <a:solidFill>
                  <a:schemeClr val="tx1"/>
                </a:solidFill>
              </a:rPr>
              <a:t>requests templates</a:t>
            </a:r>
          </a:p>
          <a:p>
            <a:pPr marL="285750" indent="-285750">
              <a:buFont typeface="Arial" panose="020B0604020202020204" pitchFamily="34" charset="0"/>
              <a:buChar char="•"/>
            </a:pPr>
            <a:r>
              <a:rPr lang="en-CA" dirty="0">
                <a:solidFill>
                  <a:schemeClr val="tx1"/>
                </a:solidFill>
              </a:rPr>
              <a:t>Ad Budgeting forecast </a:t>
            </a:r>
            <a:r>
              <a:rPr lang="en-CA" dirty="0" smtClean="0">
                <a:solidFill>
                  <a:schemeClr val="tx1"/>
                </a:solidFill>
              </a:rPr>
              <a:t>tool</a:t>
            </a:r>
            <a:endParaRPr lang="en-CA" dirty="0">
              <a:solidFill>
                <a:schemeClr val="tx1"/>
              </a:solidFill>
            </a:endParaRPr>
          </a:p>
          <a:p>
            <a:pPr marL="285750" indent="-285750">
              <a:buFont typeface="Arial" panose="020B0604020202020204" pitchFamily="34" charset="0"/>
              <a:buChar char="•"/>
            </a:pPr>
            <a:endParaRPr lang="en-CA" dirty="0">
              <a:solidFill>
                <a:schemeClr val="tx1"/>
              </a:solidFill>
            </a:endParaRPr>
          </a:p>
        </p:txBody>
      </p:sp>
      <p:pic>
        <p:nvPicPr>
          <p:cNvPr id="1026" name="Picture 2" descr="C:\Users\bob\AppData\Local\Microsoft\Windows\INetCache\IE\2SJ78MNH\1108164-ya_es_posible_acreditar_tus_competencias_profesionales_version2[1].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29200" y="570555"/>
            <a:ext cx="3276600" cy="286220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ob\AppData\Local\Microsoft\Windows\INetCache\IE\RAD1A0L1\kreatour.webs_website[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7316" y="4815840"/>
            <a:ext cx="2438400" cy="138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4389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3071794" y="3528765"/>
            <a:ext cx="2912497" cy="2161341"/>
          </a:xfrm>
          <a:prstGeom prst="rect">
            <a:avLst/>
          </a:prstGeom>
        </p:spPr>
      </p:pic>
      <p:sp>
        <p:nvSpPr>
          <p:cNvPr id="2" name="TextBox 1"/>
          <p:cNvSpPr txBox="1"/>
          <p:nvPr/>
        </p:nvSpPr>
        <p:spPr>
          <a:xfrm>
            <a:off x="533400" y="618321"/>
            <a:ext cx="8077200" cy="3785652"/>
          </a:xfrm>
          <a:prstGeom prst="rect">
            <a:avLst/>
          </a:prstGeom>
          <a:noFill/>
        </p:spPr>
        <p:txBody>
          <a:bodyPr wrap="square" rtlCol="0">
            <a:spAutoFit/>
          </a:bodyPr>
          <a:lstStyle/>
          <a:p>
            <a:r>
              <a:rPr lang="en-CA" sz="2800" b="1" dirty="0" smtClean="0"/>
              <a:t>What we need from the District Leadership?</a:t>
            </a:r>
          </a:p>
          <a:p>
            <a:endParaRPr lang="en-CA" dirty="0" smtClean="0"/>
          </a:p>
          <a:p>
            <a:pPr marL="285750" lvl="0" indent="-285750">
              <a:spcAft>
                <a:spcPts val="1200"/>
              </a:spcAft>
              <a:buFont typeface="Arial" panose="020B0604020202020204" pitchFamily="34" charset="0"/>
              <a:buChar char="•"/>
            </a:pPr>
            <a:r>
              <a:rPr lang="en-CA" sz="2400" b="1" dirty="0" smtClean="0"/>
              <a:t>Adopt the plan (adjust if needed)</a:t>
            </a:r>
          </a:p>
          <a:p>
            <a:pPr marL="285750" lvl="0" indent="-285750">
              <a:spcAft>
                <a:spcPts val="1200"/>
              </a:spcAft>
              <a:buFont typeface="Arial" panose="020B0604020202020204" pitchFamily="34" charset="0"/>
              <a:buChar char="•"/>
            </a:pPr>
            <a:r>
              <a:rPr lang="en-CA" sz="2400" b="1" dirty="0" smtClean="0"/>
              <a:t>Support a consistent PR ad campaign budget</a:t>
            </a:r>
          </a:p>
          <a:p>
            <a:pPr marL="285750" lvl="0" indent="-285750">
              <a:spcAft>
                <a:spcPts val="1200"/>
              </a:spcAft>
              <a:buFont typeface="Arial" panose="020B0604020202020204" pitchFamily="34" charset="0"/>
              <a:buChar char="•"/>
            </a:pPr>
            <a:r>
              <a:rPr lang="en-CA" sz="2400" b="1" dirty="0" smtClean="0"/>
              <a:t>Implement the plan</a:t>
            </a:r>
          </a:p>
          <a:p>
            <a:pPr marL="285750" lvl="0" indent="-285750">
              <a:spcAft>
                <a:spcPts val="1200"/>
              </a:spcAft>
              <a:buFont typeface="Arial" panose="020B0604020202020204" pitchFamily="34" charset="0"/>
              <a:buChar char="•"/>
            </a:pPr>
            <a:r>
              <a:rPr lang="en-CA" sz="2400" b="1" dirty="0" smtClean="0"/>
              <a:t>Review/adapt yearly</a:t>
            </a:r>
          </a:p>
          <a:p>
            <a:pPr marL="285750" lvl="0" indent="-285750">
              <a:spcAft>
                <a:spcPts val="1200"/>
              </a:spcAft>
              <a:buFont typeface="Arial" panose="020B0604020202020204" pitchFamily="34" charset="0"/>
              <a:buChar char="•"/>
            </a:pPr>
            <a:endParaRPr lang="en-CA" sz="2400" dirty="0" smtClean="0"/>
          </a:p>
          <a:p>
            <a:pPr marL="285750" indent="-285750">
              <a:buFont typeface="Arial" panose="020B0604020202020204" pitchFamily="34" charset="0"/>
              <a:buChar char="•"/>
            </a:pPr>
            <a:endParaRPr lang="en-CA" sz="2400" dirty="0"/>
          </a:p>
        </p:txBody>
      </p:sp>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600" y="3552768"/>
            <a:ext cx="1981200" cy="1947809"/>
          </a:xfrm>
          <a:prstGeom prst="rect">
            <a:avLst/>
          </a:prstGeom>
        </p:spPr>
      </p:pic>
      <p:pic>
        <p:nvPicPr>
          <p:cNvPr id="7" name="Picture 6"/>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9800" y="3528766"/>
            <a:ext cx="2433076" cy="2096101"/>
          </a:xfrm>
          <a:prstGeom prst="rect">
            <a:avLst/>
          </a:prstGeom>
        </p:spPr>
      </p:pic>
      <p:sp>
        <p:nvSpPr>
          <p:cNvPr id="8" name="TextBox 7"/>
          <p:cNvSpPr txBox="1"/>
          <p:nvPr/>
        </p:nvSpPr>
        <p:spPr>
          <a:xfrm>
            <a:off x="609600" y="5486400"/>
            <a:ext cx="8077200" cy="461665"/>
          </a:xfrm>
          <a:prstGeom prst="rect">
            <a:avLst/>
          </a:prstGeom>
          <a:solidFill>
            <a:schemeClr val="bg1"/>
          </a:solidFill>
          <a:ln>
            <a:solidFill>
              <a:schemeClr val="tx1"/>
            </a:solidFill>
          </a:ln>
        </p:spPr>
        <p:txBody>
          <a:bodyPr wrap="square" rtlCol="0">
            <a:spAutoFit/>
          </a:bodyPr>
          <a:lstStyle/>
          <a:p>
            <a:pPr algn="ctr"/>
            <a:r>
              <a:rPr lang="en-CA" sz="2400" b="1" dirty="0" smtClean="0"/>
              <a:t>District 64 Leadership</a:t>
            </a:r>
            <a:endParaRPr lang="en-CA" sz="2400" b="1" dirty="0"/>
          </a:p>
        </p:txBody>
      </p:sp>
    </p:spTree>
    <p:extLst>
      <p:ext uri="{BB962C8B-B14F-4D97-AF65-F5344CB8AC3E}">
        <p14:creationId xmlns:p14="http://schemas.microsoft.com/office/powerpoint/2010/main" val="109750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685800"/>
          </a:xfrm>
        </p:spPr>
        <p:txBody>
          <a:bodyPr/>
          <a:lstStyle/>
          <a:p>
            <a:pPr algn="ctr"/>
            <a:r>
              <a:rPr lang="en-CA" sz="4800" dirty="0" smtClean="0">
                <a:solidFill>
                  <a:schemeClr val="bg1"/>
                </a:solidFill>
              </a:rPr>
              <a:t>How do we succeed?</a:t>
            </a:r>
            <a:endParaRPr lang="en-CA" sz="4800" dirty="0">
              <a:solidFill>
                <a:schemeClr val="bg1"/>
              </a:solidFill>
            </a:endParaRPr>
          </a:p>
        </p:txBody>
      </p:sp>
      <p:sp>
        <p:nvSpPr>
          <p:cNvPr id="3" name="Content Placeholder 2"/>
          <p:cNvSpPr>
            <a:spLocks noGrp="1"/>
          </p:cNvSpPr>
          <p:nvPr>
            <p:ph idx="1"/>
          </p:nvPr>
        </p:nvSpPr>
        <p:spPr>
          <a:xfrm>
            <a:off x="1066800" y="2209800"/>
            <a:ext cx="7162800" cy="3212393"/>
          </a:xfrm>
        </p:spPr>
        <p:txBody>
          <a:bodyPr>
            <a:normAutofit/>
          </a:bodyPr>
          <a:lstStyle/>
          <a:p>
            <a:pPr>
              <a:buClr>
                <a:schemeClr val="bg1"/>
              </a:buClr>
              <a:buFont typeface="Arial" panose="020B0604020202020204" pitchFamily="34" charset="0"/>
              <a:buChar char="•"/>
            </a:pPr>
            <a:r>
              <a:rPr lang="en-CA" sz="3600" dirty="0" smtClean="0">
                <a:solidFill>
                  <a:schemeClr val="bg1"/>
                </a:solidFill>
              </a:rPr>
              <a:t>Adopt the (a) plan – when/how?</a:t>
            </a:r>
          </a:p>
          <a:p>
            <a:pPr>
              <a:buClr>
                <a:schemeClr val="bg1"/>
              </a:buClr>
              <a:buFont typeface="Arial" panose="020B0604020202020204" pitchFamily="34" charset="0"/>
              <a:buChar char="•"/>
            </a:pPr>
            <a:r>
              <a:rPr lang="en-CA" sz="3600" dirty="0" smtClean="0">
                <a:solidFill>
                  <a:schemeClr val="bg1"/>
                </a:solidFill>
              </a:rPr>
              <a:t>Communicate the plan</a:t>
            </a:r>
          </a:p>
          <a:p>
            <a:pPr>
              <a:buClr>
                <a:schemeClr val="bg1"/>
              </a:buClr>
              <a:buFont typeface="Arial" panose="020B0604020202020204" pitchFamily="34" charset="0"/>
              <a:buChar char="•"/>
            </a:pPr>
            <a:r>
              <a:rPr lang="en-CA" sz="3600" dirty="0" smtClean="0">
                <a:solidFill>
                  <a:schemeClr val="bg1"/>
                </a:solidFill>
              </a:rPr>
              <a:t>Everyone works to same goals</a:t>
            </a:r>
            <a:endParaRPr lang="en-CA" sz="3600" dirty="0">
              <a:solidFill>
                <a:schemeClr val="bg1"/>
              </a:solidFill>
            </a:endParaRPr>
          </a:p>
        </p:txBody>
      </p:sp>
    </p:spTree>
    <p:extLst>
      <p:ext uri="{BB962C8B-B14F-4D97-AF65-F5344CB8AC3E}">
        <p14:creationId xmlns:p14="http://schemas.microsoft.com/office/powerpoint/2010/main" val="1191735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9" y="533400"/>
            <a:ext cx="8686800" cy="800219"/>
          </a:xfrm>
          <a:prstGeom prst="rect">
            <a:avLst/>
          </a:prstGeom>
          <a:noFill/>
        </p:spPr>
        <p:txBody>
          <a:bodyPr wrap="square" rtlCol="0">
            <a:spAutoFit/>
          </a:bodyPr>
          <a:lstStyle/>
          <a:p>
            <a:pPr algn="ctr"/>
            <a:r>
              <a:rPr lang="en-CA" sz="2800" dirty="0" smtClean="0"/>
              <a:t>Our events lack public interest (WIIIFM)</a:t>
            </a:r>
          </a:p>
          <a:p>
            <a:endParaRPr lang="en-CA" dirty="0" smtClean="0"/>
          </a:p>
        </p:txBody>
      </p:sp>
      <p:sp>
        <p:nvSpPr>
          <p:cNvPr id="3" name="TextBox 2"/>
          <p:cNvSpPr txBox="1"/>
          <p:nvPr/>
        </p:nvSpPr>
        <p:spPr>
          <a:xfrm>
            <a:off x="1143000" y="1333619"/>
            <a:ext cx="1828800" cy="584775"/>
          </a:xfrm>
          <a:prstGeom prst="rect">
            <a:avLst/>
          </a:prstGeom>
          <a:solidFill>
            <a:srgbClr val="00B0F0">
              <a:alpha val="61000"/>
            </a:srgbClr>
          </a:solidFill>
          <a:ln>
            <a:solidFill>
              <a:schemeClr val="accent1"/>
            </a:solidFill>
          </a:ln>
        </p:spPr>
        <p:txBody>
          <a:bodyPr wrap="square" rtlCol="0">
            <a:spAutoFit/>
          </a:bodyPr>
          <a:lstStyle/>
          <a:p>
            <a:pPr algn="ctr"/>
            <a:r>
              <a:rPr lang="en-CA" sz="3200" dirty="0" smtClean="0">
                <a:latin typeface="Britannic Bold" panose="020B0903060703020204" pitchFamily="34" charset="0"/>
              </a:rPr>
              <a:t>Fall Rally</a:t>
            </a:r>
            <a:endParaRPr lang="en-CA" sz="3200" dirty="0">
              <a:latin typeface="Britannic Bold" panose="020B0903060703020204" pitchFamily="34" charset="0"/>
            </a:endParaRPr>
          </a:p>
        </p:txBody>
      </p:sp>
      <p:sp>
        <p:nvSpPr>
          <p:cNvPr id="4" name="TextBox 3"/>
          <p:cNvSpPr txBox="1"/>
          <p:nvPr/>
        </p:nvSpPr>
        <p:spPr>
          <a:xfrm>
            <a:off x="457200" y="5181600"/>
            <a:ext cx="3518491" cy="584775"/>
          </a:xfrm>
          <a:prstGeom prst="rect">
            <a:avLst/>
          </a:prstGeom>
          <a:solidFill>
            <a:srgbClr val="00B0F0">
              <a:alpha val="61000"/>
            </a:srgbClr>
          </a:solidFill>
          <a:ln>
            <a:solidFill>
              <a:schemeClr val="accent1"/>
            </a:solidFill>
          </a:ln>
        </p:spPr>
        <p:txBody>
          <a:bodyPr wrap="square" rtlCol="0">
            <a:spAutoFit/>
          </a:bodyPr>
          <a:lstStyle>
            <a:defPPr>
              <a:defRPr lang="en-US"/>
            </a:defPPr>
            <a:lvl1pPr algn="ctr">
              <a:defRPr sz="3200">
                <a:latin typeface="Britannic Bold" panose="020B0903060703020204" pitchFamily="34" charset="0"/>
              </a:defRPr>
            </a:lvl1pPr>
          </a:lstStyle>
          <a:p>
            <a:r>
              <a:rPr lang="en-CA" dirty="0"/>
              <a:t>Speech Contests</a:t>
            </a:r>
          </a:p>
        </p:txBody>
      </p:sp>
      <p:sp>
        <p:nvSpPr>
          <p:cNvPr id="5" name="TextBox 4"/>
          <p:cNvSpPr txBox="1"/>
          <p:nvPr/>
        </p:nvSpPr>
        <p:spPr>
          <a:xfrm>
            <a:off x="4800600" y="5181599"/>
            <a:ext cx="3733800" cy="584775"/>
          </a:xfrm>
          <a:prstGeom prst="rect">
            <a:avLst/>
          </a:prstGeom>
          <a:solidFill>
            <a:srgbClr val="00B0F0">
              <a:alpha val="61000"/>
            </a:srgbClr>
          </a:solidFill>
          <a:ln>
            <a:solidFill>
              <a:schemeClr val="accent1"/>
            </a:solidFill>
          </a:ln>
        </p:spPr>
        <p:txBody>
          <a:bodyPr wrap="square" rtlCol="0">
            <a:spAutoFit/>
          </a:bodyPr>
          <a:lstStyle>
            <a:defPPr>
              <a:defRPr lang="en-US"/>
            </a:defPPr>
            <a:lvl1pPr algn="ctr">
              <a:defRPr sz="3200">
                <a:latin typeface="Britannic Bold" panose="020B0903060703020204" pitchFamily="34" charset="0"/>
              </a:defRPr>
            </a:lvl1pPr>
          </a:lstStyle>
          <a:p>
            <a:r>
              <a:rPr lang="en-CA" dirty="0"/>
              <a:t>Spring Convention</a:t>
            </a:r>
          </a:p>
        </p:txBody>
      </p:sp>
      <p:sp>
        <p:nvSpPr>
          <p:cNvPr id="6" name="TextBox 5"/>
          <p:cNvSpPr txBox="1"/>
          <p:nvPr/>
        </p:nvSpPr>
        <p:spPr>
          <a:xfrm>
            <a:off x="5892209" y="1333618"/>
            <a:ext cx="1828800" cy="584775"/>
          </a:xfrm>
          <a:prstGeom prst="rect">
            <a:avLst/>
          </a:prstGeom>
          <a:solidFill>
            <a:srgbClr val="00B0F0">
              <a:alpha val="61000"/>
            </a:srgbClr>
          </a:solidFill>
          <a:ln>
            <a:solidFill>
              <a:schemeClr val="accent1"/>
            </a:solidFill>
          </a:ln>
        </p:spPr>
        <p:txBody>
          <a:bodyPr wrap="square" rtlCol="0">
            <a:spAutoFit/>
          </a:bodyPr>
          <a:lstStyle>
            <a:defPPr>
              <a:defRPr lang="en-US"/>
            </a:defPPr>
            <a:lvl1pPr>
              <a:defRPr sz="3200">
                <a:latin typeface="Britannic Bold" panose="020B0903060703020204" pitchFamily="34" charset="0"/>
              </a:defRPr>
            </a:lvl1pPr>
          </a:lstStyle>
          <a:p>
            <a:pPr algn="ctr"/>
            <a:r>
              <a:rPr lang="en-CA" dirty="0"/>
              <a:t>Fall TLI</a:t>
            </a:r>
          </a:p>
        </p:txBody>
      </p:sp>
      <p:sp>
        <p:nvSpPr>
          <p:cNvPr id="7" name="TextBox 6"/>
          <p:cNvSpPr txBox="1"/>
          <p:nvPr/>
        </p:nvSpPr>
        <p:spPr>
          <a:xfrm>
            <a:off x="3023190" y="2362200"/>
            <a:ext cx="2869019" cy="584775"/>
          </a:xfrm>
          <a:prstGeom prst="rect">
            <a:avLst/>
          </a:prstGeom>
          <a:solidFill>
            <a:srgbClr val="00B0F0">
              <a:alpha val="61000"/>
            </a:srgbClr>
          </a:solidFill>
          <a:ln>
            <a:solidFill>
              <a:schemeClr val="accent1"/>
            </a:solidFill>
          </a:ln>
        </p:spPr>
        <p:txBody>
          <a:bodyPr wrap="square" rtlCol="0">
            <a:spAutoFit/>
          </a:bodyPr>
          <a:lstStyle>
            <a:defPPr>
              <a:defRPr lang="en-US"/>
            </a:defPPr>
            <a:lvl1pPr>
              <a:defRPr sz="3200">
                <a:latin typeface="Britannic Bold" panose="020B0903060703020204" pitchFamily="34" charset="0"/>
              </a:defRPr>
            </a:lvl1pPr>
          </a:lstStyle>
          <a:p>
            <a:pPr algn="ctr"/>
            <a:r>
              <a:rPr lang="en-CA" dirty="0"/>
              <a:t>January TLI</a:t>
            </a:r>
          </a:p>
        </p:txBody>
      </p:sp>
      <p:sp>
        <p:nvSpPr>
          <p:cNvPr id="8" name="TextBox 7"/>
          <p:cNvSpPr txBox="1"/>
          <p:nvPr/>
        </p:nvSpPr>
        <p:spPr>
          <a:xfrm>
            <a:off x="2590800" y="3505200"/>
            <a:ext cx="3733800" cy="1077218"/>
          </a:xfrm>
          <a:prstGeom prst="rect">
            <a:avLst/>
          </a:prstGeom>
          <a:solidFill>
            <a:srgbClr val="00B0F0">
              <a:alpha val="61000"/>
            </a:srgbClr>
          </a:solidFill>
          <a:ln>
            <a:solidFill>
              <a:schemeClr val="accent1"/>
            </a:solidFill>
          </a:ln>
        </p:spPr>
        <p:txBody>
          <a:bodyPr wrap="square" rtlCol="0">
            <a:spAutoFit/>
          </a:bodyPr>
          <a:lstStyle>
            <a:defPPr>
              <a:defRPr lang="en-US"/>
            </a:defPPr>
            <a:lvl1pPr algn="ctr">
              <a:defRPr sz="3200">
                <a:latin typeface="Britannic Bold" panose="020B0903060703020204" pitchFamily="34" charset="0"/>
              </a:defRPr>
            </a:lvl1pPr>
          </a:lstStyle>
          <a:p>
            <a:r>
              <a:rPr lang="en-CA" dirty="0" smtClean="0"/>
              <a:t>Monthly hotel District Meetings</a:t>
            </a:r>
            <a:endParaRPr lang="en-CA" dirty="0"/>
          </a:p>
        </p:txBody>
      </p:sp>
      <p:pic>
        <p:nvPicPr>
          <p:cNvPr id="1026" name="Picture 2" descr="C:\Users\bob\AppData\Local\Microsoft\Windows\INetCache\IE\RAD1A0L1\dollar_sign[1].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3458751"/>
            <a:ext cx="959111" cy="117011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bob\AppData\Local\Microsoft\Windows\INetCache\IE\RAD1A0L1\dollar_sign[1].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7053" y="3458750"/>
            <a:ext cx="959111" cy="1170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5195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477" y="533399"/>
            <a:ext cx="8686800" cy="800219"/>
          </a:xfrm>
          <a:prstGeom prst="rect">
            <a:avLst/>
          </a:prstGeom>
          <a:noFill/>
        </p:spPr>
        <p:txBody>
          <a:bodyPr wrap="square" rtlCol="0">
            <a:spAutoFit/>
          </a:bodyPr>
          <a:lstStyle/>
          <a:p>
            <a:pPr algn="ctr"/>
            <a:r>
              <a:rPr lang="en-CA" sz="2800" dirty="0" smtClean="0"/>
              <a:t>Some exceptions</a:t>
            </a:r>
          </a:p>
          <a:p>
            <a:endParaRPr lang="en-CA" dirty="0" smtClean="0"/>
          </a:p>
        </p:txBody>
      </p:sp>
      <p:sp>
        <p:nvSpPr>
          <p:cNvPr id="3" name="TextBox 2"/>
          <p:cNvSpPr txBox="1"/>
          <p:nvPr/>
        </p:nvSpPr>
        <p:spPr>
          <a:xfrm>
            <a:off x="4038600" y="4724400"/>
            <a:ext cx="4114800" cy="1077218"/>
          </a:xfrm>
          <a:prstGeom prst="rect">
            <a:avLst/>
          </a:prstGeom>
          <a:solidFill>
            <a:srgbClr val="FFFF00">
              <a:alpha val="32000"/>
            </a:srgbClr>
          </a:solidFill>
          <a:ln>
            <a:solidFill>
              <a:schemeClr val="accent1"/>
            </a:solidFill>
          </a:ln>
        </p:spPr>
        <p:txBody>
          <a:bodyPr wrap="square" rtlCol="0">
            <a:spAutoFit/>
          </a:bodyPr>
          <a:lstStyle>
            <a:defPPr>
              <a:defRPr lang="en-US"/>
            </a:defPPr>
            <a:lvl1pPr algn="ctr">
              <a:defRPr sz="3200">
                <a:latin typeface="Britannic Bold" panose="020B0903060703020204" pitchFamily="34" charset="0"/>
              </a:defRPr>
            </a:lvl1pPr>
          </a:lstStyle>
          <a:p>
            <a:r>
              <a:rPr lang="en-CA" dirty="0"/>
              <a:t>Toastmaster Week Proclamation</a:t>
            </a:r>
          </a:p>
        </p:txBody>
      </p:sp>
      <p:sp>
        <p:nvSpPr>
          <p:cNvPr id="5" name="TextBox 4"/>
          <p:cNvSpPr txBox="1"/>
          <p:nvPr/>
        </p:nvSpPr>
        <p:spPr>
          <a:xfrm>
            <a:off x="609402" y="2057400"/>
            <a:ext cx="5029200" cy="1077218"/>
          </a:xfrm>
          <a:prstGeom prst="rect">
            <a:avLst/>
          </a:prstGeom>
          <a:solidFill>
            <a:srgbClr val="FFFF00">
              <a:alpha val="32000"/>
            </a:srgbClr>
          </a:solidFill>
          <a:ln>
            <a:solidFill>
              <a:schemeClr val="accent1"/>
            </a:solidFill>
          </a:ln>
        </p:spPr>
        <p:txBody>
          <a:bodyPr wrap="square" rtlCol="0">
            <a:spAutoFit/>
          </a:bodyPr>
          <a:lstStyle>
            <a:defPPr>
              <a:defRPr lang="en-US"/>
            </a:defPPr>
            <a:lvl1pPr algn="ctr">
              <a:defRPr sz="3200">
                <a:latin typeface="Britannic Bold" panose="020B0903060703020204" pitchFamily="34" charset="0"/>
              </a:defRPr>
            </a:lvl1pPr>
          </a:lstStyle>
          <a:p>
            <a:r>
              <a:rPr lang="en-CA" dirty="0" smtClean="0"/>
              <a:t>Communication and Leadership Award</a:t>
            </a:r>
            <a:endParaRPr lang="en-CA" dirty="0"/>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80110" y="1333618"/>
            <a:ext cx="2507462" cy="2291209"/>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0200" y="3886200"/>
            <a:ext cx="1433079" cy="2362200"/>
          </a:xfrm>
          <a:prstGeom prst="rect">
            <a:avLst/>
          </a:prstGeom>
        </p:spPr>
      </p:pic>
    </p:spTree>
    <p:extLst>
      <p:ext uri="{BB962C8B-B14F-4D97-AF65-F5344CB8AC3E}">
        <p14:creationId xmlns:p14="http://schemas.microsoft.com/office/powerpoint/2010/main" val="37831349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flipV="1">
            <a:off x="2120094" y="1830572"/>
            <a:ext cx="3137707" cy="106502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54706" y="685800"/>
            <a:ext cx="8686800" cy="800219"/>
          </a:xfrm>
          <a:prstGeom prst="rect">
            <a:avLst/>
          </a:prstGeom>
          <a:noFill/>
        </p:spPr>
        <p:txBody>
          <a:bodyPr wrap="square" rtlCol="0">
            <a:spAutoFit/>
          </a:bodyPr>
          <a:lstStyle/>
          <a:p>
            <a:r>
              <a:rPr lang="en-CA" sz="2800" dirty="0" smtClean="0">
                <a:solidFill>
                  <a:schemeClr val="tx2">
                    <a:lumMod val="95000"/>
                    <a:lumOff val="5000"/>
                  </a:schemeClr>
                </a:solidFill>
              </a:rPr>
              <a:t>PR tool kit is huge but weak on outward vision</a:t>
            </a:r>
          </a:p>
          <a:p>
            <a:endParaRPr lang="en-CA" dirty="0" smtClean="0"/>
          </a:p>
        </p:txBody>
      </p:sp>
      <p:pic>
        <p:nvPicPr>
          <p:cNvPr id="9" name="Picture 4" descr="C:\Users\bob\AppData\Local\Microsoft\Windows\INetCache\IE\RAD1A0L1\21957968670_4286af3d8c_b[1].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1828800"/>
            <a:ext cx="5280660" cy="35204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06171" y="2935633"/>
            <a:ext cx="1266763" cy="520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00447" y="4714348"/>
            <a:ext cx="839526" cy="811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15167" y="6213357"/>
            <a:ext cx="1371600" cy="5529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922614" y="3968577"/>
            <a:ext cx="1461761" cy="561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7" name="Picture 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165175" y="2494116"/>
            <a:ext cx="1219200" cy="5314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8" name="Picture 10"/>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52286" y="2631169"/>
            <a:ext cx="1641288" cy="564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9" name="Picture 11"/>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71559" y="5638800"/>
            <a:ext cx="2255455" cy="451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61" name="Picture 13"/>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28600" y="4848692"/>
            <a:ext cx="1610743" cy="5424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63" name="Picture 15"/>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28600" y="1830572"/>
            <a:ext cx="1678258" cy="54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4" name="Picture 16"/>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96752" y="3345159"/>
            <a:ext cx="2178023" cy="466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5" name="Straight Connector 24"/>
          <p:cNvCxnSpPr/>
          <p:nvPr/>
        </p:nvCxnSpPr>
        <p:spPr>
          <a:xfrm flipH="1">
            <a:off x="2165175" y="3936027"/>
            <a:ext cx="3138245" cy="255379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065" name="Picture 17"/>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54706" y="3963848"/>
            <a:ext cx="1531057" cy="6161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66" name="Picture 18"/>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3505200" y="3662109"/>
            <a:ext cx="1185546" cy="6700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202131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077200" cy="5016758"/>
          </a:xfrm>
          <a:prstGeom prst="rect">
            <a:avLst/>
          </a:prstGeom>
          <a:noFill/>
        </p:spPr>
        <p:txBody>
          <a:bodyPr wrap="square" rtlCol="0">
            <a:spAutoFit/>
          </a:bodyPr>
          <a:lstStyle/>
          <a:p>
            <a:r>
              <a:rPr lang="en-CA" sz="2800" b="1" dirty="0" smtClean="0"/>
              <a:t>Why a Multi-Year Public Relations Plan?</a:t>
            </a:r>
          </a:p>
          <a:p>
            <a:pPr lvl="0">
              <a:spcAft>
                <a:spcPts val="1200"/>
              </a:spcAft>
            </a:pPr>
            <a:r>
              <a:rPr lang="en-CA" sz="2400" b="1" dirty="0" smtClean="0"/>
              <a:t>               (Build some outward focus)</a:t>
            </a:r>
          </a:p>
          <a:p>
            <a:pPr lvl="0">
              <a:spcAft>
                <a:spcPts val="1200"/>
              </a:spcAft>
            </a:pPr>
            <a:r>
              <a:rPr lang="en-CA" sz="2400" b="1" dirty="0" smtClean="0"/>
              <a:t>Goal </a:t>
            </a:r>
            <a:r>
              <a:rPr lang="en-CA" sz="2400" b="1" dirty="0"/>
              <a:t>1</a:t>
            </a:r>
            <a:r>
              <a:rPr lang="en-CA" sz="2400" b="1" dirty="0" smtClean="0"/>
              <a:t> - Grow the membership</a:t>
            </a:r>
            <a:endParaRPr lang="en-CA" sz="2800" b="1" dirty="0" smtClean="0"/>
          </a:p>
          <a:p>
            <a:pPr marL="742950" lvl="1" indent="-285750">
              <a:spcAft>
                <a:spcPts val="1200"/>
              </a:spcAft>
              <a:buFont typeface="Arial" panose="020B0604020202020204" pitchFamily="34" charset="0"/>
              <a:buChar char="•"/>
            </a:pPr>
            <a:r>
              <a:rPr lang="en-CA" sz="2000" dirty="0"/>
              <a:t>Build brand awareness </a:t>
            </a:r>
            <a:r>
              <a:rPr lang="en-CA" sz="2000" dirty="0" smtClean="0"/>
              <a:t>with </a:t>
            </a:r>
            <a:r>
              <a:rPr lang="en-CA" sz="2000" dirty="0"/>
              <a:t>the public</a:t>
            </a:r>
          </a:p>
          <a:p>
            <a:pPr lvl="0">
              <a:spcAft>
                <a:spcPts val="1200"/>
              </a:spcAft>
            </a:pPr>
            <a:r>
              <a:rPr lang="en-CA" sz="2400" b="1" dirty="0" smtClean="0"/>
              <a:t>Goal 2 - Reduce impact of July 1st transition</a:t>
            </a:r>
          </a:p>
          <a:p>
            <a:pPr marL="914400" lvl="1" indent="-457200">
              <a:spcAft>
                <a:spcPts val="1200"/>
              </a:spcAft>
              <a:buFont typeface="Arial" panose="020B0604020202020204" pitchFamily="34" charset="0"/>
              <a:buChar char="•"/>
            </a:pPr>
            <a:r>
              <a:rPr lang="en-CA" sz="2000" dirty="0"/>
              <a:t>Consistent </a:t>
            </a:r>
            <a:r>
              <a:rPr lang="en-CA" sz="2000" dirty="0" smtClean="0"/>
              <a:t>campaigns </a:t>
            </a:r>
            <a:r>
              <a:rPr lang="en-CA" sz="2000" dirty="0"/>
              <a:t>year over </a:t>
            </a:r>
            <a:r>
              <a:rPr lang="en-CA" sz="2000" dirty="0" smtClean="0"/>
              <a:t>year</a:t>
            </a:r>
          </a:p>
          <a:p>
            <a:pPr marL="914400" lvl="1" indent="-457200">
              <a:spcAft>
                <a:spcPts val="1200"/>
              </a:spcAft>
              <a:buFont typeface="Arial" panose="020B0604020202020204" pitchFamily="34" charset="0"/>
              <a:buChar char="•"/>
            </a:pPr>
            <a:r>
              <a:rPr lang="en-CA" sz="2000" dirty="0" smtClean="0"/>
              <a:t>Keep momentum rolling </a:t>
            </a:r>
            <a:endParaRPr lang="en-CA" sz="2000" dirty="0"/>
          </a:p>
          <a:p>
            <a:pPr marL="914400" lvl="1" indent="-457200">
              <a:spcAft>
                <a:spcPts val="1200"/>
              </a:spcAft>
              <a:buFont typeface="Arial" panose="020B0604020202020204" pitchFamily="34" charset="0"/>
              <a:buChar char="•"/>
            </a:pPr>
            <a:endParaRPr lang="en-CA" sz="3200" dirty="0"/>
          </a:p>
          <a:p>
            <a:pPr marL="285750" lvl="0" indent="-285750">
              <a:spcAft>
                <a:spcPts val="1200"/>
              </a:spcAft>
              <a:buFont typeface="Arial" panose="020B0604020202020204" pitchFamily="34" charset="0"/>
              <a:buChar char="•"/>
            </a:pPr>
            <a:endParaRPr lang="en-CA" sz="2400" dirty="0"/>
          </a:p>
          <a:p>
            <a:pPr marL="285750" indent="-285750">
              <a:buFont typeface="Arial" panose="020B0604020202020204" pitchFamily="34" charset="0"/>
              <a:buChar char="•"/>
            </a:pPr>
            <a:endParaRPr lang="en-CA" sz="24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4657725"/>
            <a:ext cx="8741138" cy="1752600"/>
          </a:xfrm>
          <a:prstGeom prst="rect">
            <a:avLst/>
          </a:prstGeom>
        </p:spPr>
      </p:pic>
    </p:spTree>
    <p:extLst>
      <p:ext uri="{BB962C8B-B14F-4D97-AF65-F5344CB8AC3E}">
        <p14:creationId xmlns:p14="http://schemas.microsoft.com/office/powerpoint/2010/main" val="19262568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18321"/>
            <a:ext cx="8077200" cy="4893647"/>
          </a:xfrm>
          <a:prstGeom prst="rect">
            <a:avLst/>
          </a:prstGeom>
          <a:noFill/>
        </p:spPr>
        <p:txBody>
          <a:bodyPr wrap="square" rtlCol="0">
            <a:spAutoFit/>
          </a:bodyPr>
          <a:lstStyle/>
          <a:p>
            <a:r>
              <a:rPr lang="en-CA" sz="2800" b="1" dirty="0" smtClean="0"/>
              <a:t>Goal 1 – Grow the Membership</a:t>
            </a:r>
          </a:p>
          <a:p>
            <a:r>
              <a:rPr lang="en-CA" sz="2400" b="1" dirty="0"/>
              <a:t> </a:t>
            </a:r>
            <a:r>
              <a:rPr lang="en-CA" sz="2400" b="1" dirty="0" smtClean="0"/>
              <a:t>                </a:t>
            </a:r>
            <a:r>
              <a:rPr lang="en-CA" sz="2000" b="1" dirty="0" smtClean="0"/>
              <a:t>(Building Brand Awareness)</a:t>
            </a:r>
            <a:endParaRPr lang="en-CA" sz="2400" b="1" dirty="0" smtClean="0"/>
          </a:p>
          <a:p>
            <a:endParaRPr lang="en-CA" dirty="0" smtClean="0"/>
          </a:p>
          <a:p>
            <a:pPr marL="285750" lvl="0" indent="-285750">
              <a:spcAft>
                <a:spcPts val="1200"/>
              </a:spcAft>
              <a:buFont typeface="Arial" panose="020B0604020202020204" pitchFamily="34" charset="0"/>
              <a:buChar char="•"/>
            </a:pPr>
            <a:r>
              <a:rPr lang="en-CA" sz="2400" b="1" dirty="0" smtClean="0"/>
              <a:t>Provide Clubs with PR campaigns, resources &amp; support to capture public attention</a:t>
            </a:r>
          </a:p>
          <a:p>
            <a:pPr marL="285750" lvl="0" indent="-285750">
              <a:spcAft>
                <a:spcPts val="1200"/>
              </a:spcAft>
              <a:buFont typeface="Arial" panose="020B0604020202020204" pitchFamily="34" charset="0"/>
              <a:buChar char="•"/>
            </a:pPr>
            <a:r>
              <a:rPr lang="en-CA" sz="2400" b="1" dirty="0" smtClean="0"/>
              <a:t>Dedicate funds to targeted annual advertising campaigns</a:t>
            </a:r>
          </a:p>
          <a:p>
            <a:pPr marL="285750" lvl="0" indent="-285750">
              <a:spcAft>
                <a:spcPts val="1200"/>
              </a:spcAft>
              <a:buFont typeface="Arial" panose="020B0604020202020204" pitchFamily="34" charset="0"/>
              <a:buChar char="•"/>
            </a:pPr>
            <a:r>
              <a:rPr lang="en-CA" sz="2400" b="1" dirty="0" smtClean="0"/>
              <a:t>Respect geographic considerations ($$)</a:t>
            </a:r>
          </a:p>
          <a:p>
            <a:pPr marL="285750" lvl="0" indent="-285750">
              <a:spcAft>
                <a:spcPts val="1200"/>
              </a:spcAft>
              <a:buFont typeface="Arial" panose="020B0604020202020204" pitchFamily="34" charset="0"/>
              <a:buChar char="•"/>
            </a:pPr>
            <a:r>
              <a:rPr lang="en-CA" sz="2400" b="1" dirty="0" smtClean="0"/>
              <a:t>Timed for maximum ROI/Effort</a:t>
            </a:r>
          </a:p>
          <a:p>
            <a:pPr marL="285750" lvl="0" indent="-285750">
              <a:spcAft>
                <a:spcPts val="1200"/>
              </a:spcAft>
              <a:buFont typeface="Arial" panose="020B0604020202020204" pitchFamily="34" charset="0"/>
              <a:buChar char="•"/>
            </a:pPr>
            <a:endParaRPr lang="en-CA" sz="2400" dirty="0" smtClean="0"/>
          </a:p>
          <a:p>
            <a:pPr marL="285750" indent="-285750">
              <a:buFont typeface="Arial" panose="020B0604020202020204" pitchFamily="34" charset="0"/>
              <a:buChar char="•"/>
            </a:pPr>
            <a:endParaRPr lang="en-CA" sz="2400" dirty="0"/>
          </a:p>
        </p:txBody>
      </p:sp>
      <p:pic>
        <p:nvPicPr>
          <p:cNvPr id="2052" name="Picture 4" descr="Cowork Evansville - Toastmasters 101: Where Leaders Are Made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0279" y="4495800"/>
            <a:ext cx="3084164" cy="19854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5298" y="5479655"/>
            <a:ext cx="4864271" cy="975288"/>
          </a:xfrm>
          <a:prstGeom prst="rect">
            <a:avLst/>
          </a:prstGeom>
        </p:spPr>
      </p:pic>
    </p:spTree>
    <p:extLst>
      <p:ext uri="{BB962C8B-B14F-4D97-AF65-F5344CB8AC3E}">
        <p14:creationId xmlns:p14="http://schemas.microsoft.com/office/powerpoint/2010/main" val="32963847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127" y="685800"/>
            <a:ext cx="8451273" cy="523220"/>
          </a:xfrm>
          <a:prstGeom prst="rect">
            <a:avLst/>
          </a:prstGeom>
          <a:noFill/>
        </p:spPr>
        <p:txBody>
          <a:bodyPr wrap="square" rtlCol="0">
            <a:spAutoFit/>
          </a:bodyPr>
          <a:lstStyle/>
          <a:p>
            <a:r>
              <a:rPr lang="en-CA" sz="2800" b="1" dirty="0" smtClean="0"/>
              <a:t>Goal 2 - Reduce impact of July 1st </a:t>
            </a:r>
            <a:r>
              <a:rPr lang="en-CA" sz="2800" b="1" dirty="0" smtClean="0"/>
              <a:t>transition</a:t>
            </a:r>
            <a:endParaRPr lang="en-CA" sz="2400" dirty="0"/>
          </a:p>
        </p:txBody>
      </p:sp>
      <p:pic>
        <p:nvPicPr>
          <p:cNvPr id="3081" name="Picture 9" descr="C:\Users\bob\AppData\Local\Microsoft\Windows\INetCache\IE\PL1F2GY6\Relay-baton[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28447" y="1828800"/>
            <a:ext cx="3276600" cy="3276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1" y="1600200"/>
            <a:ext cx="5257800" cy="4708981"/>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CA" sz="2400" b="1" dirty="0" smtClean="0"/>
              <a:t>Forecast </a:t>
            </a:r>
            <a:r>
              <a:rPr lang="en-CA" sz="2400" b="1" dirty="0" smtClean="0"/>
              <a:t>programs year over year</a:t>
            </a:r>
          </a:p>
          <a:p>
            <a:pPr marL="285750" lvl="0" indent="-285750">
              <a:spcAft>
                <a:spcPts val="1200"/>
              </a:spcAft>
              <a:buFont typeface="Arial" panose="020B0604020202020204" pitchFamily="34" charset="0"/>
              <a:buChar char="•"/>
            </a:pPr>
            <a:r>
              <a:rPr lang="en-CA" sz="2400" b="1" dirty="0" smtClean="0"/>
              <a:t>Plan campaigns well in advance</a:t>
            </a:r>
          </a:p>
          <a:p>
            <a:pPr marL="285750" lvl="0" indent="-285750">
              <a:spcAft>
                <a:spcPts val="1200"/>
              </a:spcAft>
              <a:buFont typeface="Arial" panose="020B0604020202020204" pitchFamily="34" charset="0"/>
              <a:buChar char="•"/>
            </a:pPr>
            <a:r>
              <a:rPr lang="en-CA" sz="2400" b="1" dirty="0" smtClean="0"/>
              <a:t>Develop &amp; share easily replicable tools/resources</a:t>
            </a:r>
          </a:p>
          <a:p>
            <a:pPr marL="285750" lvl="0" indent="-285750">
              <a:spcAft>
                <a:spcPts val="1200"/>
              </a:spcAft>
              <a:buFont typeface="Arial" panose="020B0604020202020204" pitchFamily="34" charset="0"/>
              <a:buChar char="•"/>
            </a:pPr>
            <a:r>
              <a:rPr lang="en-CA" sz="2400" b="1" dirty="0" smtClean="0"/>
              <a:t>Ready to roll in June rather then late September.</a:t>
            </a:r>
          </a:p>
          <a:p>
            <a:pPr marL="285750" lvl="0" indent="-285750">
              <a:spcAft>
                <a:spcPts val="1200"/>
              </a:spcAft>
              <a:buFont typeface="Arial" panose="020B0604020202020204" pitchFamily="34" charset="0"/>
              <a:buChar char="•"/>
            </a:pPr>
            <a:endParaRPr lang="en-CA" sz="2400" dirty="0" smtClean="0"/>
          </a:p>
          <a:p>
            <a:pPr marL="285750" lvl="0" indent="-285750">
              <a:spcAft>
                <a:spcPts val="1200"/>
              </a:spcAft>
              <a:buFont typeface="Arial" panose="020B0604020202020204" pitchFamily="34" charset="0"/>
              <a:buChar char="•"/>
            </a:pPr>
            <a:endParaRPr lang="en-CA" sz="2400" dirty="0" smtClean="0"/>
          </a:p>
          <a:p>
            <a:pPr marL="285750" indent="-285750">
              <a:buFont typeface="Arial" panose="020B0604020202020204" pitchFamily="34" charset="0"/>
              <a:buChar char="•"/>
            </a:pPr>
            <a:endParaRPr lang="en-CA" sz="2400" dirty="0"/>
          </a:p>
        </p:txBody>
      </p:sp>
    </p:spTree>
    <p:extLst>
      <p:ext uri="{BB962C8B-B14F-4D97-AF65-F5344CB8AC3E}">
        <p14:creationId xmlns:p14="http://schemas.microsoft.com/office/powerpoint/2010/main" val="1097500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468" y="609600"/>
            <a:ext cx="8610600" cy="645075"/>
          </a:xfrm>
        </p:spPr>
        <p:txBody>
          <a:bodyPr/>
          <a:lstStyle/>
          <a:p>
            <a:r>
              <a:rPr lang="en-CA" dirty="0" smtClean="0">
                <a:solidFill>
                  <a:schemeClr val="tx1"/>
                </a:solidFill>
              </a:rPr>
              <a:t>Develop a simple Multi-Year PR Plan</a:t>
            </a:r>
            <a:endParaRPr lang="en-CA" dirty="0">
              <a:solidFill>
                <a:schemeClr val="tx1"/>
              </a:solidFill>
            </a:endParaRPr>
          </a:p>
        </p:txBody>
      </p:sp>
      <p:sp>
        <p:nvSpPr>
          <p:cNvPr id="3" name="Content Placeholder 2"/>
          <p:cNvSpPr>
            <a:spLocks noGrp="1"/>
          </p:cNvSpPr>
          <p:nvPr>
            <p:ph idx="1"/>
          </p:nvPr>
        </p:nvSpPr>
        <p:spPr>
          <a:xfrm>
            <a:off x="381000" y="1447800"/>
            <a:ext cx="8229600" cy="5101445"/>
          </a:xfrm>
        </p:spPr>
        <p:txBody>
          <a:bodyPr/>
          <a:lstStyle/>
          <a:p>
            <a:pPr marL="457200" indent="-457200">
              <a:buClr>
                <a:schemeClr val="tx1"/>
              </a:buClr>
              <a:buFont typeface="+mj-lt"/>
              <a:buAutoNum type="arabicPeriod"/>
            </a:pPr>
            <a:r>
              <a:rPr lang="en-CA" b="1" dirty="0" smtClean="0">
                <a:solidFill>
                  <a:schemeClr val="tx1"/>
                </a:solidFill>
              </a:rPr>
              <a:t>Know the product – brand awareness</a:t>
            </a:r>
          </a:p>
          <a:p>
            <a:pPr marL="457200" indent="-457200">
              <a:buClr>
                <a:schemeClr val="tx1"/>
              </a:buClr>
              <a:buFont typeface="+mj-lt"/>
              <a:buAutoNum type="arabicPeriod"/>
            </a:pPr>
            <a:r>
              <a:rPr lang="en-CA" b="1" dirty="0" smtClean="0">
                <a:solidFill>
                  <a:schemeClr val="tx1"/>
                </a:solidFill>
              </a:rPr>
              <a:t>Establish target market</a:t>
            </a:r>
          </a:p>
          <a:p>
            <a:pPr marL="457200" indent="-457200">
              <a:buClr>
                <a:schemeClr val="tx1"/>
              </a:buClr>
              <a:buFont typeface="+mj-lt"/>
              <a:buAutoNum type="arabicPeriod"/>
            </a:pPr>
            <a:r>
              <a:rPr lang="en-CA" b="1" dirty="0" smtClean="0">
                <a:solidFill>
                  <a:schemeClr val="tx1"/>
                </a:solidFill>
              </a:rPr>
              <a:t>Set some realistic goals</a:t>
            </a:r>
          </a:p>
          <a:p>
            <a:pPr marL="457200" indent="-457200">
              <a:buClr>
                <a:schemeClr val="tx1"/>
              </a:buClr>
              <a:buFont typeface="+mj-lt"/>
              <a:buAutoNum type="arabicPeriod"/>
            </a:pPr>
            <a:r>
              <a:rPr lang="en-CA" b="1" dirty="0" smtClean="0">
                <a:solidFill>
                  <a:schemeClr val="tx1"/>
                </a:solidFill>
              </a:rPr>
              <a:t>Develop strategies</a:t>
            </a:r>
          </a:p>
          <a:p>
            <a:pPr marL="457200" indent="-457200">
              <a:buClr>
                <a:schemeClr val="tx1"/>
              </a:buClr>
              <a:buFont typeface="+mj-lt"/>
              <a:buAutoNum type="arabicPeriod"/>
            </a:pPr>
            <a:r>
              <a:rPr lang="en-CA" b="1" dirty="0" smtClean="0">
                <a:solidFill>
                  <a:schemeClr val="tx1"/>
                </a:solidFill>
              </a:rPr>
              <a:t>Come up with “eye catchers”</a:t>
            </a:r>
          </a:p>
          <a:p>
            <a:pPr marL="457200" indent="-457200">
              <a:buClr>
                <a:schemeClr val="tx1"/>
              </a:buClr>
              <a:buFont typeface="+mj-lt"/>
              <a:buAutoNum type="arabicPeriod"/>
            </a:pPr>
            <a:r>
              <a:rPr lang="en-CA" b="1" dirty="0" smtClean="0">
                <a:solidFill>
                  <a:schemeClr val="tx1"/>
                </a:solidFill>
              </a:rPr>
              <a:t>Plan communications </a:t>
            </a:r>
          </a:p>
          <a:p>
            <a:pPr marL="457200" indent="-457200">
              <a:buClr>
                <a:schemeClr val="tx1"/>
              </a:buClr>
              <a:buFont typeface="+mj-lt"/>
              <a:buAutoNum type="arabicPeriod"/>
            </a:pPr>
            <a:r>
              <a:rPr lang="en-CA" b="1" dirty="0" smtClean="0">
                <a:solidFill>
                  <a:schemeClr val="tx1"/>
                </a:solidFill>
              </a:rPr>
              <a:t>Evaluate progress, refocus</a:t>
            </a:r>
          </a:p>
          <a:p>
            <a:pPr marL="457200" indent="-457200">
              <a:buClr>
                <a:schemeClr val="tx1"/>
              </a:buClr>
              <a:buFont typeface="+mj-lt"/>
              <a:buAutoNum type="arabicPeriod"/>
            </a:pPr>
            <a:r>
              <a:rPr lang="en-CA" b="1" dirty="0" smtClean="0">
                <a:solidFill>
                  <a:schemeClr val="tx1"/>
                </a:solidFill>
              </a:rPr>
              <a:t>Start all over again</a:t>
            </a:r>
          </a:p>
          <a:p>
            <a:pPr marL="0" indent="0">
              <a:buNone/>
            </a:pPr>
            <a:endParaRPr lang="en-CA" dirty="0" smtClean="0"/>
          </a:p>
          <a:p>
            <a:endParaRPr lang="en-CA" dirty="0"/>
          </a:p>
        </p:txBody>
      </p:sp>
      <p:pic>
        <p:nvPicPr>
          <p:cNvPr id="1026" name="Picture 2" descr="C:\Users\bob\AppData\Local\Microsoft\Windows\INetCache\IE\RAD1A0L1\writing-hand-silhouette[1].jpg"/>
          <p:cNvPicPr>
            <a:picLocks noChangeAspect="1" noChangeArrowheads="1"/>
          </p:cNvPicPr>
          <p:nvPr/>
        </p:nvPicPr>
        <p:blipFill>
          <a:blip r:embed="rId3" cstate="email">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94997" y="2028825"/>
            <a:ext cx="371475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8853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theme/theme1.xml><?xml version="1.0" encoding="utf-8"?>
<a:theme xmlns:a="http://schemas.openxmlformats.org/drawingml/2006/main" name="TI Corporate: 4x3 – Title &amp; Content">
  <a:themeElements>
    <a:clrScheme name="Custom 8">
      <a:dk1>
        <a:srgbClr val="132E3E"/>
      </a:dk1>
      <a:lt1>
        <a:srgbClr val="FFFFFF"/>
      </a:lt1>
      <a:dk2>
        <a:srgbClr val="000000"/>
      </a:dk2>
      <a:lt2>
        <a:srgbClr val="C8C8C8"/>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fontScheme name="Convention_201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vention_201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vention_201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vention_201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vention_201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vention_201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vention_201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vention_201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vention_201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vention_201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vention_201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vention_201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vention_201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vention_2011_Template 13">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Convention_2011_Template 14">
        <a:dk1>
          <a:srgbClr val="000000"/>
        </a:dk1>
        <a:lt1>
          <a:srgbClr val="FFFFFF"/>
        </a:lt1>
        <a:dk2>
          <a:srgbClr val="000000"/>
        </a:dk2>
        <a:lt2>
          <a:srgbClr val="808080"/>
        </a:lt2>
        <a:accent1>
          <a:srgbClr val="294364"/>
        </a:accent1>
        <a:accent2>
          <a:srgbClr val="652936"/>
        </a:accent2>
        <a:accent3>
          <a:srgbClr val="FFFFFF"/>
        </a:accent3>
        <a:accent4>
          <a:srgbClr val="000000"/>
        </a:accent4>
        <a:accent5>
          <a:srgbClr val="ACB0B8"/>
        </a:accent5>
        <a:accent6>
          <a:srgbClr val="5B2430"/>
        </a:accent6>
        <a:hlink>
          <a:srgbClr val="7777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8882</TotalTime>
  <Words>2315</Words>
  <Application>Microsoft Office PowerPoint</Application>
  <PresentationFormat>On-screen Show (4:3)</PresentationFormat>
  <Paragraphs>222</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TI Corporate: 4x3 – Title &amp; Content</vt:lpstr>
      <vt:lpstr>Multi Year Public Relations Plan June 18,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 a simple Multi-Year PR Plan</vt:lpstr>
      <vt:lpstr>PowerPoint Presentation</vt:lpstr>
      <vt:lpstr>PowerPoint Presentation</vt:lpstr>
      <vt:lpstr>2 Major/Medium Campaigns</vt:lpstr>
      <vt:lpstr>Paid Advertising – some history</vt:lpstr>
      <vt:lpstr>What can we dedicate consistently to a budget?   To build brand during 1 Major  Campaign</vt:lpstr>
      <vt:lpstr>PowerPoint Presentation</vt:lpstr>
      <vt:lpstr>Some things I saw over time </vt:lpstr>
      <vt:lpstr>Major AD expenditure timing</vt:lpstr>
      <vt:lpstr>4 Minor Campaigns (Club based) (Challenge clubs to do 2 or 3 minimum)</vt:lpstr>
      <vt:lpstr>Tie it all into a master plan</vt:lpstr>
      <vt:lpstr>Other Initiatives – Youth Outreach                   (District Focus – this is our future)</vt:lpstr>
      <vt:lpstr>PowerPoint Presentation</vt:lpstr>
      <vt:lpstr>Things that need to happen</vt:lpstr>
      <vt:lpstr>PowerPoint Presentation</vt:lpstr>
      <vt:lpstr>How do we succeed?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drex</dc:creator>
  <cp:lastModifiedBy>bob</cp:lastModifiedBy>
  <cp:revision>547</cp:revision>
  <cp:lastPrinted>2017-08-03T22:39:42Z</cp:lastPrinted>
  <dcterms:created xsi:type="dcterms:W3CDTF">2011-07-13T15:20:37Z</dcterms:created>
  <dcterms:modified xsi:type="dcterms:W3CDTF">2020-06-18T22:22:06Z</dcterms:modified>
</cp:coreProperties>
</file>